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31"/>
  </p:notesMasterIdLst>
  <p:sldIdLst>
    <p:sldId id="256" r:id="rId2"/>
    <p:sldId id="2146846904" r:id="rId3"/>
    <p:sldId id="2146846905" r:id="rId4"/>
    <p:sldId id="2146846891" r:id="rId5"/>
    <p:sldId id="1650" r:id="rId6"/>
    <p:sldId id="1651" r:id="rId7"/>
    <p:sldId id="2146846890" r:id="rId8"/>
    <p:sldId id="2146846899" r:id="rId9"/>
    <p:sldId id="2146846898" r:id="rId10"/>
    <p:sldId id="2146846896" r:id="rId11"/>
    <p:sldId id="2146846897" r:id="rId12"/>
    <p:sldId id="2146846876" r:id="rId13"/>
    <p:sldId id="2146846892" r:id="rId14"/>
    <p:sldId id="2146846893" r:id="rId15"/>
    <p:sldId id="2146846877" r:id="rId16"/>
    <p:sldId id="258" r:id="rId17"/>
    <p:sldId id="2146846880" r:id="rId18"/>
    <p:sldId id="2146846881" r:id="rId19"/>
    <p:sldId id="2146846882" r:id="rId20"/>
    <p:sldId id="2146846884" r:id="rId21"/>
    <p:sldId id="2146846885" r:id="rId22"/>
    <p:sldId id="2146846886" r:id="rId23"/>
    <p:sldId id="2146846888" r:id="rId24"/>
    <p:sldId id="2146846889" r:id="rId25"/>
    <p:sldId id="2146846895" r:id="rId26"/>
    <p:sldId id="2146846878" r:id="rId27"/>
    <p:sldId id="2146846879" r:id="rId28"/>
    <p:sldId id="2146846906" r:id="rId29"/>
    <p:sldId id="2146846907"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824" autoAdjust="0"/>
    <p:restoredTop sz="94660"/>
  </p:normalViewPr>
  <p:slideViewPr>
    <p:cSldViewPr snapToGrid="0">
      <p:cViewPr varScale="1">
        <p:scale>
          <a:sx n="132" d="100"/>
          <a:sy n="132" d="100"/>
        </p:scale>
        <p:origin x="432"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2D3ABAB-D465-4C4D-BCE1-9758C641BE15}" type="datetimeFigureOut">
              <a:rPr lang="en-US" smtClean="0"/>
              <a:t>9/6/21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491AA34-B6CB-8D4A-992C-FF1A84F2490E}" type="slidenum">
              <a:rPr lang="en-US" smtClean="0"/>
              <a:t>‹#›</a:t>
            </a:fld>
            <a:endParaRPr lang="en-US"/>
          </a:p>
        </p:txBody>
      </p:sp>
    </p:spTree>
    <p:extLst>
      <p:ext uri="{BB962C8B-B14F-4D97-AF65-F5344CB8AC3E}">
        <p14:creationId xmlns:p14="http://schemas.microsoft.com/office/powerpoint/2010/main" val="15505057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 Create a detailed  history chart for all algorithms for more advanced courses.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F3204E3-071F-904E-8B5D-61B9A0944BD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873531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A34967-0306-4278-B5C0-BD76D14CBF41}"/>
              </a:ext>
            </a:extLst>
          </p:cNvPr>
          <p:cNvSpPr>
            <a:spLocks noGrp="1"/>
          </p:cNvSpPr>
          <p:nvPr>
            <p:ph type="ctrTitle"/>
          </p:nvPr>
        </p:nvSpPr>
        <p:spPr>
          <a:xfrm>
            <a:off x="1524000" y="2196547"/>
            <a:ext cx="9144000" cy="1313415"/>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C5E88714-7984-4148-8FA8-B90C7792C99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5" name="Footer Placeholder 4">
            <a:extLst>
              <a:ext uri="{FF2B5EF4-FFF2-40B4-BE49-F238E27FC236}">
                <a16:creationId xmlns:a16="http://schemas.microsoft.com/office/drawing/2014/main" id="{8586D5F7-2692-4A28-A8C8-1E7A7324540C}"/>
              </a:ext>
            </a:extLst>
          </p:cNvPr>
          <p:cNvSpPr>
            <a:spLocks noGrp="1"/>
          </p:cNvSpPr>
          <p:nvPr>
            <p:ph type="ftr" sz="quarter" idx="11"/>
          </p:nvPr>
        </p:nvSpPr>
        <p:spPr>
          <a:xfrm>
            <a:off x="6332925" y="6351657"/>
            <a:ext cx="4114800" cy="365125"/>
          </a:xfrm>
          <a:prstGeom prst="rect">
            <a:avLst/>
          </a:prstGeom>
        </p:spPr>
        <p:txBody>
          <a:bodyPr/>
          <a:lstStyle/>
          <a:p>
            <a:endParaRPr lang="en-IN"/>
          </a:p>
        </p:txBody>
      </p:sp>
      <p:sp>
        <p:nvSpPr>
          <p:cNvPr id="6" name="Slide Number Placeholder 5">
            <a:extLst>
              <a:ext uri="{FF2B5EF4-FFF2-40B4-BE49-F238E27FC236}">
                <a16:creationId xmlns:a16="http://schemas.microsoft.com/office/drawing/2014/main" id="{4386D2FC-996B-4104-BBE0-C89D99C8E207}"/>
              </a:ext>
            </a:extLst>
          </p:cNvPr>
          <p:cNvSpPr>
            <a:spLocks noGrp="1"/>
          </p:cNvSpPr>
          <p:nvPr>
            <p:ph type="sldNum" sz="quarter" idx="12"/>
          </p:nvPr>
        </p:nvSpPr>
        <p:spPr>
          <a:xfrm>
            <a:off x="5859076" y="6351656"/>
            <a:ext cx="728870" cy="365125"/>
          </a:xfrm>
        </p:spPr>
        <p:txBody>
          <a:bodyPr/>
          <a:lstStyle/>
          <a:p>
            <a:fld id="{9E9A47FF-2A8F-4AA7-9FDB-53B65097DCE9}" type="slidenum">
              <a:rPr lang="en-IN" smtClean="0"/>
              <a:t>‹#›</a:t>
            </a:fld>
            <a:endParaRPr lang="en-IN"/>
          </a:p>
        </p:txBody>
      </p:sp>
    </p:spTree>
    <p:extLst>
      <p:ext uri="{BB962C8B-B14F-4D97-AF65-F5344CB8AC3E}">
        <p14:creationId xmlns:p14="http://schemas.microsoft.com/office/powerpoint/2010/main" val="213862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70E20C-8904-46B8-8B3F-8AF3B6D6268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4714DD1F-76B4-4982-922B-6A39CECFE35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DF6842C2-B2A8-45FA-A1F4-08F2504B03F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675F414-57DB-4A27-A6F9-9B106D4EA4E0}"/>
              </a:ext>
            </a:extLst>
          </p:cNvPr>
          <p:cNvSpPr>
            <a:spLocks noGrp="1"/>
          </p:cNvSpPr>
          <p:nvPr>
            <p:ph type="dt" sz="half" idx="10"/>
          </p:nvPr>
        </p:nvSpPr>
        <p:spPr>
          <a:xfrm>
            <a:off x="838200" y="6356350"/>
            <a:ext cx="2743200" cy="365125"/>
          </a:xfrm>
          <a:prstGeom prst="rect">
            <a:avLst/>
          </a:prstGeom>
        </p:spPr>
        <p:txBody>
          <a:bodyPr/>
          <a:lstStyle/>
          <a:p>
            <a:endParaRPr lang="en-IN"/>
          </a:p>
        </p:txBody>
      </p:sp>
      <p:sp>
        <p:nvSpPr>
          <p:cNvPr id="6" name="Footer Placeholder 5">
            <a:extLst>
              <a:ext uri="{FF2B5EF4-FFF2-40B4-BE49-F238E27FC236}">
                <a16:creationId xmlns:a16="http://schemas.microsoft.com/office/drawing/2014/main" id="{F41CB537-5D78-41E5-BA81-C9AB3AE5125E}"/>
              </a:ext>
            </a:extLst>
          </p:cNvPr>
          <p:cNvSpPr>
            <a:spLocks noGrp="1"/>
          </p:cNvSpPr>
          <p:nvPr>
            <p:ph type="ftr" sz="quarter" idx="11"/>
          </p:nvPr>
        </p:nvSpPr>
        <p:spPr>
          <a:xfrm>
            <a:off x="6332925" y="6351657"/>
            <a:ext cx="4114800" cy="365125"/>
          </a:xfrm>
          <a:prstGeom prst="rect">
            <a:avLst/>
          </a:prstGeom>
        </p:spPr>
        <p:txBody>
          <a:bodyPr/>
          <a:lstStyle/>
          <a:p>
            <a:endParaRPr lang="en-IN"/>
          </a:p>
        </p:txBody>
      </p:sp>
      <p:sp>
        <p:nvSpPr>
          <p:cNvPr id="7" name="Slide Number Placeholder 6">
            <a:extLst>
              <a:ext uri="{FF2B5EF4-FFF2-40B4-BE49-F238E27FC236}">
                <a16:creationId xmlns:a16="http://schemas.microsoft.com/office/drawing/2014/main" id="{0B39A69E-F4D6-4769-BC7B-19B476C4B08A}"/>
              </a:ext>
            </a:extLst>
          </p:cNvPr>
          <p:cNvSpPr>
            <a:spLocks noGrp="1"/>
          </p:cNvSpPr>
          <p:nvPr>
            <p:ph type="sldNum" sz="quarter" idx="12"/>
          </p:nvPr>
        </p:nvSpPr>
        <p:spPr/>
        <p:txBody>
          <a:bodyPr/>
          <a:lstStyle/>
          <a:p>
            <a:fld id="{9E9A47FF-2A8F-4AA7-9FDB-53B65097DCE9}" type="slidenum">
              <a:rPr lang="en-IN" smtClean="0"/>
              <a:t>‹#›</a:t>
            </a:fld>
            <a:endParaRPr lang="en-IN"/>
          </a:p>
        </p:txBody>
      </p:sp>
    </p:spTree>
    <p:extLst>
      <p:ext uri="{BB962C8B-B14F-4D97-AF65-F5344CB8AC3E}">
        <p14:creationId xmlns:p14="http://schemas.microsoft.com/office/powerpoint/2010/main" val="18693783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peaker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A5116E-F92E-4574-BA98-876760FE7E92}"/>
              </a:ext>
            </a:extLst>
          </p:cNvPr>
          <p:cNvSpPr>
            <a:spLocks noGrp="1"/>
          </p:cNvSpPr>
          <p:nvPr>
            <p:ph type="title" hasCustomPrompt="1"/>
          </p:nvPr>
        </p:nvSpPr>
        <p:spPr/>
        <p:txBody>
          <a:bodyPr/>
          <a:lstStyle>
            <a:lvl1pPr>
              <a:defRPr/>
            </a:lvl1pPr>
          </a:lstStyle>
          <a:p>
            <a:r>
              <a:rPr lang="en-US" dirty="0"/>
              <a:t>Speaker</a:t>
            </a:r>
            <a:endParaRPr lang="en-IN" dirty="0"/>
          </a:p>
        </p:txBody>
      </p:sp>
      <p:sp>
        <p:nvSpPr>
          <p:cNvPr id="3" name="Slide Number Placeholder 2">
            <a:extLst>
              <a:ext uri="{FF2B5EF4-FFF2-40B4-BE49-F238E27FC236}">
                <a16:creationId xmlns:a16="http://schemas.microsoft.com/office/drawing/2014/main" id="{87373934-3850-4AB7-881F-AB902AF0FBB0}"/>
              </a:ext>
            </a:extLst>
          </p:cNvPr>
          <p:cNvSpPr>
            <a:spLocks noGrp="1"/>
          </p:cNvSpPr>
          <p:nvPr>
            <p:ph type="sldNum" sz="quarter" idx="10"/>
          </p:nvPr>
        </p:nvSpPr>
        <p:spPr/>
        <p:txBody>
          <a:bodyPr/>
          <a:lstStyle/>
          <a:p>
            <a:fld id="{9E9A47FF-2A8F-4AA7-9FDB-53B65097DCE9}" type="slidenum">
              <a:rPr lang="en-IN" smtClean="0"/>
              <a:t>‹#›</a:t>
            </a:fld>
            <a:endParaRPr lang="en-IN" dirty="0"/>
          </a:p>
        </p:txBody>
      </p:sp>
      <p:sp>
        <p:nvSpPr>
          <p:cNvPr id="5" name="Picture Placeholder 4">
            <a:extLst>
              <a:ext uri="{FF2B5EF4-FFF2-40B4-BE49-F238E27FC236}">
                <a16:creationId xmlns:a16="http://schemas.microsoft.com/office/drawing/2014/main" id="{16291142-3F6A-48D4-98B8-D9D914530FAA}"/>
              </a:ext>
            </a:extLst>
          </p:cNvPr>
          <p:cNvSpPr>
            <a:spLocks noGrp="1"/>
          </p:cNvSpPr>
          <p:nvPr>
            <p:ph type="pic" sz="quarter" idx="11" hasCustomPrompt="1"/>
          </p:nvPr>
        </p:nvSpPr>
        <p:spPr>
          <a:xfrm>
            <a:off x="1038225" y="2133600"/>
            <a:ext cx="3314700" cy="2981325"/>
          </a:xfrm>
        </p:spPr>
        <p:txBody>
          <a:bodyPr/>
          <a:lstStyle>
            <a:lvl1pPr>
              <a:defRPr/>
            </a:lvl1pPr>
          </a:lstStyle>
          <a:p>
            <a:r>
              <a:rPr lang="en-US" dirty="0"/>
              <a:t>Speaker Pic</a:t>
            </a:r>
            <a:endParaRPr lang="en-IN" dirty="0"/>
          </a:p>
        </p:txBody>
      </p:sp>
      <p:sp>
        <p:nvSpPr>
          <p:cNvPr id="7" name="Text Placeholder 6">
            <a:extLst>
              <a:ext uri="{FF2B5EF4-FFF2-40B4-BE49-F238E27FC236}">
                <a16:creationId xmlns:a16="http://schemas.microsoft.com/office/drawing/2014/main" id="{BE7AD143-9EAC-4888-9D3E-5780D624FCE7}"/>
              </a:ext>
            </a:extLst>
          </p:cNvPr>
          <p:cNvSpPr>
            <a:spLocks noGrp="1"/>
          </p:cNvSpPr>
          <p:nvPr>
            <p:ph type="body" sz="quarter" idx="12" hasCustomPrompt="1"/>
          </p:nvPr>
        </p:nvSpPr>
        <p:spPr>
          <a:xfrm>
            <a:off x="6096000" y="2133600"/>
            <a:ext cx="4057650" cy="2981325"/>
          </a:xfrm>
        </p:spPr>
        <p:txBody>
          <a:bodyPr/>
          <a:lstStyle>
            <a:lvl1pPr>
              <a:defRPr/>
            </a:lvl1pPr>
          </a:lstStyle>
          <a:p>
            <a:pPr lvl="0"/>
            <a:r>
              <a:rPr lang="en-US" dirty="0"/>
              <a:t>Name</a:t>
            </a:r>
          </a:p>
          <a:p>
            <a:pPr lvl="0"/>
            <a:r>
              <a:rPr lang="en-US" dirty="0"/>
              <a:t>Brief Bio</a:t>
            </a:r>
          </a:p>
        </p:txBody>
      </p:sp>
    </p:spTree>
    <p:extLst>
      <p:ext uri="{BB962C8B-B14F-4D97-AF65-F5344CB8AC3E}">
        <p14:creationId xmlns:p14="http://schemas.microsoft.com/office/powerpoint/2010/main" val="29428546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E7164-5A46-47F0-B76B-44B1CF55A4B5}"/>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67359F37-19DF-436B-8EAA-6F49B58EEC7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Footer Placeholder 4">
            <a:extLst>
              <a:ext uri="{FF2B5EF4-FFF2-40B4-BE49-F238E27FC236}">
                <a16:creationId xmlns:a16="http://schemas.microsoft.com/office/drawing/2014/main" id="{8023B7D4-5982-435D-82ED-EDE84FCA76BD}"/>
              </a:ext>
            </a:extLst>
          </p:cNvPr>
          <p:cNvSpPr>
            <a:spLocks noGrp="1"/>
          </p:cNvSpPr>
          <p:nvPr>
            <p:ph type="ftr" sz="quarter" idx="11"/>
          </p:nvPr>
        </p:nvSpPr>
        <p:spPr>
          <a:xfrm>
            <a:off x="6332925" y="6351657"/>
            <a:ext cx="4114800" cy="365125"/>
          </a:xfrm>
          <a:prstGeom prst="rect">
            <a:avLst/>
          </a:prstGeom>
        </p:spPr>
        <p:txBody>
          <a:bodyPr/>
          <a:lstStyle/>
          <a:p>
            <a:endParaRPr lang="en-IN"/>
          </a:p>
        </p:txBody>
      </p:sp>
      <p:sp>
        <p:nvSpPr>
          <p:cNvPr id="6" name="Slide Number Placeholder 5">
            <a:extLst>
              <a:ext uri="{FF2B5EF4-FFF2-40B4-BE49-F238E27FC236}">
                <a16:creationId xmlns:a16="http://schemas.microsoft.com/office/drawing/2014/main" id="{F562627E-1A36-449B-9BEB-960C536B5E58}"/>
              </a:ext>
            </a:extLst>
          </p:cNvPr>
          <p:cNvSpPr>
            <a:spLocks noGrp="1"/>
          </p:cNvSpPr>
          <p:nvPr>
            <p:ph type="sldNum" sz="quarter" idx="12"/>
          </p:nvPr>
        </p:nvSpPr>
        <p:spPr/>
        <p:txBody>
          <a:bodyPr/>
          <a:lstStyle/>
          <a:p>
            <a:fld id="{9E9A47FF-2A8F-4AA7-9FDB-53B65097DCE9}" type="slidenum">
              <a:rPr lang="en-IN" smtClean="0"/>
              <a:t>‹#›</a:t>
            </a:fld>
            <a:endParaRPr lang="en-IN"/>
          </a:p>
        </p:txBody>
      </p:sp>
    </p:spTree>
    <p:extLst>
      <p:ext uri="{BB962C8B-B14F-4D97-AF65-F5344CB8AC3E}">
        <p14:creationId xmlns:p14="http://schemas.microsoft.com/office/powerpoint/2010/main" val="25214444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FF4BF2-EBB0-4E40-B3BE-7C16809D4CD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5947B70A-DC12-4D2C-B7E9-80EC8EB1CDB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1C97FCE-40EC-43BA-ACEC-5F55746ABE57}"/>
              </a:ext>
            </a:extLst>
          </p:cNvPr>
          <p:cNvSpPr>
            <a:spLocks noGrp="1"/>
          </p:cNvSpPr>
          <p:nvPr>
            <p:ph type="dt" sz="half" idx="10"/>
          </p:nvPr>
        </p:nvSpPr>
        <p:spPr>
          <a:xfrm>
            <a:off x="838200" y="6356350"/>
            <a:ext cx="2743200" cy="365125"/>
          </a:xfrm>
          <a:prstGeom prst="rect">
            <a:avLst/>
          </a:prstGeom>
        </p:spPr>
        <p:txBody>
          <a:bodyPr/>
          <a:lstStyle/>
          <a:p>
            <a:endParaRPr lang="en-IN"/>
          </a:p>
        </p:txBody>
      </p:sp>
      <p:sp>
        <p:nvSpPr>
          <p:cNvPr id="5" name="Footer Placeholder 4">
            <a:extLst>
              <a:ext uri="{FF2B5EF4-FFF2-40B4-BE49-F238E27FC236}">
                <a16:creationId xmlns:a16="http://schemas.microsoft.com/office/drawing/2014/main" id="{92B744AE-8542-4CE7-97E1-522F3986E100}"/>
              </a:ext>
            </a:extLst>
          </p:cNvPr>
          <p:cNvSpPr>
            <a:spLocks noGrp="1"/>
          </p:cNvSpPr>
          <p:nvPr>
            <p:ph type="ftr" sz="quarter" idx="11"/>
          </p:nvPr>
        </p:nvSpPr>
        <p:spPr>
          <a:xfrm>
            <a:off x="6332925" y="6351657"/>
            <a:ext cx="4114800" cy="365125"/>
          </a:xfrm>
          <a:prstGeom prst="rect">
            <a:avLst/>
          </a:prstGeom>
        </p:spPr>
        <p:txBody>
          <a:bodyPr/>
          <a:lstStyle/>
          <a:p>
            <a:endParaRPr lang="en-IN"/>
          </a:p>
        </p:txBody>
      </p:sp>
      <p:sp>
        <p:nvSpPr>
          <p:cNvPr id="6" name="Slide Number Placeholder 5">
            <a:extLst>
              <a:ext uri="{FF2B5EF4-FFF2-40B4-BE49-F238E27FC236}">
                <a16:creationId xmlns:a16="http://schemas.microsoft.com/office/drawing/2014/main" id="{D70E695E-E1E8-478A-AF57-69C53F8A8D65}"/>
              </a:ext>
            </a:extLst>
          </p:cNvPr>
          <p:cNvSpPr>
            <a:spLocks noGrp="1"/>
          </p:cNvSpPr>
          <p:nvPr>
            <p:ph type="sldNum" sz="quarter" idx="12"/>
          </p:nvPr>
        </p:nvSpPr>
        <p:spPr/>
        <p:txBody>
          <a:bodyPr/>
          <a:lstStyle/>
          <a:p>
            <a:fld id="{9E9A47FF-2A8F-4AA7-9FDB-53B65097DCE9}" type="slidenum">
              <a:rPr lang="en-IN" smtClean="0"/>
              <a:t>‹#›</a:t>
            </a:fld>
            <a:endParaRPr lang="en-IN"/>
          </a:p>
        </p:txBody>
      </p:sp>
    </p:spTree>
    <p:extLst>
      <p:ext uri="{BB962C8B-B14F-4D97-AF65-F5344CB8AC3E}">
        <p14:creationId xmlns:p14="http://schemas.microsoft.com/office/powerpoint/2010/main" val="14343006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94717A-9707-4F0F-8D1A-5702906B843A}"/>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7B5798B5-C8EB-4D04-9145-0E2183D2C01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7EF45B5E-21C1-4821-8C23-036B1957D7C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Slide Number Placeholder 6">
            <a:extLst>
              <a:ext uri="{FF2B5EF4-FFF2-40B4-BE49-F238E27FC236}">
                <a16:creationId xmlns:a16="http://schemas.microsoft.com/office/drawing/2014/main" id="{E036970A-34B4-4147-9AFE-F98BCAB39F26}"/>
              </a:ext>
            </a:extLst>
          </p:cNvPr>
          <p:cNvSpPr>
            <a:spLocks noGrp="1"/>
          </p:cNvSpPr>
          <p:nvPr>
            <p:ph type="sldNum" sz="quarter" idx="12"/>
          </p:nvPr>
        </p:nvSpPr>
        <p:spPr>
          <a:xfrm>
            <a:off x="5807765" y="6308559"/>
            <a:ext cx="728870" cy="365125"/>
          </a:xfrm>
        </p:spPr>
        <p:txBody>
          <a:bodyPr/>
          <a:lstStyle/>
          <a:p>
            <a:fld id="{9E9A47FF-2A8F-4AA7-9FDB-53B65097DCE9}" type="slidenum">
              <a:rPr lang="en-IN" smtClean="0"/>
              <a:t>‹#›</a:t>
            </a:fld>
            <a:endParaRPr lang="en-IN"/>
          </a:p>
        </p:txBody>
      </p:sp>
    </p:spTree>
    <p:extLst>
      <p:ext uri="{BB962C8B-B14F-4D97-AF65-F5344CB8AC3E}">
        <p14:creationId xmlns:p14="http://schemas.microsoft.com/office/powerpoint/2010/main" val="38772479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DF469D-0B59-41A1-803C-E2C0559F13EF}"/>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E121909B-4CED-4320-9F3A-4B0679BBE3B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94D1E1B-F3AE-4AEE-B88F-F2D6F31BB6E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7A796D8-C0A2-486F-8F08-A5EB82F3FB4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1A68F4A-921A-4092-945E-A0BBA44AD25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9" name="Slide Number Placeholder 8">
            <a:extLst>
              <a:ext uri="{FF2B5EF4-FFF2-40B4-BE49-F238E27FC236}">
                <a16:creationId xmlns:a16="http://schemas.microsoft.com/office/drawing/2014/main" id="{74F42452-6AC1-4840-ABEF-0D5CB5EA7F64}"/>
              </a:ext>
            </a:extLst>
          </p:cNvPr>
          <p:cNvSpPr>
            <a:spLocks noGrp="1"/>
          </p:cNvSpPr>
          <p:nvPr>
            <p:ph type="sldNum" sz="quarter" idx="12"/>
          </p:nvPr>
        </p:nvSpPr>
        <p:spPr>
          <a:xfrm>
            <a:off x="5807765" y="6310312"/>
            <a:ext cx="728870" cy="365125"/>
          </a:xfrm>
        </p:spPr>
        <p:txBody>
          <a:bodyPr/>
          <a:lstStyle/>
          <a:p>
            <a:fld id="{9E9A47FF-2A8F-4AA7-9FDB-53B65097DCE9}" type="slidenum">
              <a:rPr lang="en-IN" smtClean="0"/>
              <a:t>‹#›</a:t>
            </a:fld>
            <a:endParaRPr lang="en-IN"/>
          </a:p>
        </p:txBody>
      </p:sp>
    </p:spTree>
    <p:extLst>
      <p:ext uri="{BB962C8B-B14F-4D97-AF65-F5344CB8AC3E}">
        <p14:creationId xmlns:p14="http://schemas.microsoft.com/office/powerpoint/2010/main" val="332725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58E7F5-35AF-40F3-87F3-CDA09AE0A011}"/>
              </a:ext>
            </a:extLst>
          </p:cNvPr>
          <p:cNvSpPr>
            <a:spLocks noGrp="1"/>
          </p:cNvSpPr>
          <p:nvPr>
            <p:ph type="title"/>
          </p:nvPr>
        </p:nvSpPr>
        <p:spPr/>
        <p:txBody>
          <a:bodyPr/>
          <a:lstStyle/>
          <a:p>
            <a:r>
              <a:rPr lang="en-US"/>
              <a:t>Click to edit Master title style</a:t>
            </a:r>
            <a:endParaRPr lang="en-IN"/>
          </a:p>
        </p:txBody>
      </p:sp>
      <p:sp>
        <p:nvSpPr>
          <p:cNvPr id="5" name="Slide Number Placeholder 4">
            <a:extLst>
              <a:ext uri="{FF2B5EF4-FFF2-40B4-BE49-F238E27FC236}">
                <a16:creationId xmlns:a16="http://schemas.microsoft.com/office/drawing/2014/main" id="{DA130005-DCCB-4DD1-A652-19F9D3E30983}"/>
              </a:ext>
            </a:extLst>
          </p:cNvPr>
          <p:cNvSpPr>
            <a:spLocks noGrp="1"/>
          </p:cNvSpPr>
          <p:nvPr>
            <p:ph type="sldNum" sz="quarter" idx="12"/>
          </p:nvPr>
        </p:nvSpPr>
        <p:spPr>
          <a:xfrm>
            <a:off x="5731565" y="6310312"/>
            <a:ext cx="728870" cy="365125"/>
          </a:xfrm>
        </p:spPr>
        <p:txBody>
          <a:bodyPr/>
          <a:lstStyle/>
          <a:p>
            <a:fld id="{9E9A47FF-2A8F-4AA7-9FDB-53B65097DCE9}" type="slidenum">
              <a:rPr lang="en-IN" smtClean="0"/>
              <a:t>‹#›</a:t>
            </a:fld>
            <a:endParaRPr lang="en-IN"/>
          </a:p>
        </p:txBody>
      </p:sp>
    </p:spTree>
    <p:extLst>
      <p:ext uri="{BB962C8B-B14F-4D97-AF65-F5344CB8AC3E}">
        <p14:creationId xmlns:p14="http://schemas.microsoft.com/office/powerpoint/2010/main" val="23315697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0AFE30A-6648-4D1D-A9BB-074D36A94CDD}"/>
              </a:ext>
            </a:extLst>
          </p:cNvPr>
          <p:cNvSpPr>
            <a:spLocks noGrp="1"/>
          </p:cNvSpPr>
          <p:nvPr>
            <p:ph type="dt" sz="half" idx="10"/>
          </p:nvPr>
        </p:nvSpPr>
        <p:spPr>
          <a:xfrm>
            <a:off x="838200" y="6356350"/>
            <a:ext cx="2743200" cy="365125"/>
          </a:xfrm>
          <a:prstGeom prst="rect">
            <a:avLst/>
          </a:prstGeom>
        </p:spPr>
        <p:txBody>
          <a:bodyPr/>
          <a:lstStyle/>
          <a:p>
            <a:endParaRPr lang="en-IN"/>
          </a:p>
        </p:txBody>
      </p:sp>
      <p:sp>
        <p:nvSpPr>
          <p:cNvPr id="3" name="Footer Placeholder 2">
            <a:extLst>
              <a:ext uri="{FF2B5EF4-FFF2-40B4-BE49-F238E27FC236}">
                <a16:creationId xmlns:a16="http://schemas.microsoft.com/office/drawing/2014/main" id="{A042CC58-F5E4-4E81-8B9C-B3BC51E1F7BF}"/>
              </a:ext>
            </a:extLst>
          </p:cNvPr>
          <p:cNvSpPr>
            <a:spLocks noGrp="1"/>
          </p:cNvSpPr>
          <p:nvPr>
            <p:ph type="ftr" sz="quarter" idx="11"/>
          </p:nvPr>
        </p:nvSpPr>
        <p:spPr>
          <a:xfrm>
            <a:off x="6332925" y="6351657"/>
            <a:ext cx="4114800" cy="365125"/>
          </a:xfrm>
          <a:prstGeom prst="rect">
            <a:avLst/>
          </a:prstGeom>
        </p:spPr>
        <p:txBody>
          <a:bodyPr/>
          <a:lstStyle/>
          <a:p>
            <a:endParaRPr lang="en-IN"/>
          </a:p>
        </p:txBody>
      </p:sp>
      <p:sp>
        <p:nvSpPr>
          <p:cNvPr id="4" name="Slide Number Placeholder 3">
            <a:extLst>
              <a:ext uri="{FF2B5EF4-FFF2-40B4-BE49-F238E27FC236}">
                <a16:creationId xmlns:a16="http://schemas.microsoft.com/office/drawing/2014/main" id="{1CC9C2A7-51C7-4A6F-A07B-35ABCD30F384}"/>
              </a:ext>
            </a:extLst>
          </p:cNvPr>
          <p:cNvSpPr>
            <a:spLocks noGrp="1"/>
          </p:cNvSpPr>
          <p:nvPr>
            <p:ph type="sldNum" sz="quarter" idx="12"/>
          </p:nvPr>
        </p:nvSpPr>
        <p:spPr/>
        <p:txBody>
          <a:bodyPr/>
          <a:lstStyle/>
          <a:p>
            <a:fld id="{9E9A47FF-2A8F-4AA7-9FDB-53B65097DCE9}" type="slidenum">
              <a:rPr lang="en-IN" smtClean="0"/>
              <a:t>‹#›</a:t>
            </a:fld>
            <a:endParaRPr lang="en-IN"/>
          </a:p>
        </p:txBody>
      </p:sp>
    </p:spTree>
    <p:extLst>
      <p:ext uri="{BB962C8B-B14F-4D97-AF65-F5344CB8AC3E}">
        <p14:creationId xmlns:p14="http://schemas.microsoft.com/office/powerpoint/2010/main" val="38422336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7FFA00-7239-4562-89B5-9D218443271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B532F4A-2C12-4302-ACCD-C1567E5DC00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1EA5BB17-C82A-4F47-A451-937EBDB6748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5295EDA-D32B-4E3B-B4C9-A2A8FBDE8BCB}"/>
              </a:ext>
            </a:extLst>
          </p:cNvPr>
          <p:cNvSpPr>
            <a:spLocks noGrp="1"/>
          </p:cNvSpPr>
          <p:nvPr>
            <p:ph type="dt" sz="half" idx="10"/>
          </p:nvPr>
        </p:nvSpPr>
        <p:spPr>
          <a:xfrm>
            <a:off x="838200" y="6356350"/>
            <a:ext cx="2743200" cy="365125"/>
          </a:xfrm>
          <a:prstGeom prst="rect">
            <a:avLst/>
          </a:prstGeom>
        </p:spPr>
        <p:txBody>
          <a:bodyPr/>
          <a:lstStyle/>
          <a:p>
            <a:endParaRPr lang="en-IN"/>
          </a:p>
        </p:txBody>
      </p:sp>
      <p:sp>
        <p:nvSpPr>
          <p:cNvPr id="6" name="Footer Placeholder 5">
            <a:extLst>
              <a:ext uri="{FF2B5EF4-FFF2-40B4-BE49-F238E27FC236}">
                <a16:creationId xmlns:a16="http://schemas.microsoft.com/office/drawing/2014/main" id="{C0215D5C-E933-4DB8-A547-90E3E378D131}"/>
              </a:ext>
            </a:extLst>
          </p:cNvPr>
          <p:cNvSpPr>
            <a:spLocks noGrp="1"/>
          </p:cNvSpPr>
          <p:nvPr>
            <p:ph type="ftr" sz="quarter" idx="11"/>
          </p:nvPr>
        </p:nvSpPr>
        <p:spPr>
          <a:xfrm>
            <a:off x="6332925" y="6351657"/>
            <a:ext cx="4114800" cy="365125"/>
          </a:xfrm>
          <a:prstGeom prst="rect">
            <a:avLst/>
          </a:prstGeom>
        </p:spPr>
        <p:txBody>
          <a:bodyPr/>
          <a:lstStyle/>
          <a:p>
            <a:endParaRPr lang="en-IN"/>
          </a:p>
        </p:txBody>
      </p:sp>
      <p:sp>
        <p:nvSpPr>
          <p:cNvPr id="7" name="Slide Number Placeholder 6">
            <a:extLst>
              <a:ext uri="{FF2B5EF4-FFF2-40B4-BE49-F238E27FC236}">
                <a16:creationId xmlns:a16="http://schemas.microsoft.com/office/drawing/2014/main" id="{2734CF92-BCC3-4EC0-8B45-B60058B74777}"/>
              </a:ext>
            </a:extLst>
          </p:cNvPr>
          <p:cNvSpPr>
            <a:spLocks noGrp="1"/>
          </p:cNvSpPr>
          <p:nvPr>
            <p:ph type="sldNum" sz="quarter" idx="12"/>
          </p:nvPr>
        </p:nvSpPr>
        <p:spPr/>
        <p:txBody>
          <a:bodyPr/>
          <a:lstStyle/>
          <a:p>
            <a:fld id="{9E9A47FF-2A8F-4AA7-9FDB-53B65097DCE9}" type="slidenum">
              <a:rPr lang="en-IN" smtClean="0"/>
              <a:t>‹#›</a:t>
            </a:fld>
            <a:endParaRPr lang="en-IN"/>
          </a:p>
        </p:txBody>
      </p:sp>
    </p:spTree>
    <p:extLst>
      <p:ext uri="{BB962C8B-B14F-4D97-AF65-F5344CB8AC3E}">
        <p14:creationId xmlns:p14="http://schemas.microsoft.com/office/powerpoint/2010/main" val="32722472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image" Target="../media/image4.jp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3.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39CCF59-83DE-47F6-9BBE-F0CBAE80C4B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endParaRPr lang="en-IN" dirty="0"/>
          </a:p>
        </p:txBody>
      </p:sp>
      <p:sp>
        <p:nvSpPr>
          <p:cNvPr id="3" name="Text Placeholder 2">
            <a:extLst>
              <a:ext uri="{FF2B5EF4-FFF2-40B4-BE49-F238E27FC236}">
                <a16:creationId xmlns:a16="http://schemas.microsoft.com/office/drawing/2014/main" id="{AFFE872A-6FAB-4255-83E4-7DA32D5D23A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Slide Number Placeholder 5">
            <a:extLst>
              <a:ext uri="{FF2B5EF4-FFF2-40B4-BE49-F238E27FC236}">
                <a16:creationId xmlns:a16="http://schemas.microsoft.com/office/drawing/2014/main" id="{167061E8-15DC-44DE-B6AE-9E31C3F20ADF}"/>
              </a:ext>
            </a:extLst>
          </p:cNvPr>
          <p:cNvSpPr>
            <a:spLocks noGrp="1"/>
          </p:cNvSpPr>
          <p:nvPr>
            <p:ph type="sldNum" sz="quarter" idx="4"/>
          </p:nvPr>
        </p:nvSpPr>
        <p:spPr>
          <a:xfrm>
            <a:off x="5917758" y="6492875"/>
            <a:ext cx="72887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E9A47FF-2A8F-4AA7-9FDB-53B65097DCE9}" type="slidenum">
              <a:rPr lang="en-IN" smtClean="0"/>
              <a:t>‹#›</a:t>
            </a:fld>
            <a:endParaRPr lang="en-IN" dirty="0"/>
          </a:p>
        </p:txBody>
      </p:sp>
      <p:pic>
        <p:nvPicPr>
          <p:cNvPr id="8" name="Picture 7" descr="Logo&#10;&#10;Description automatically generated">
            <a:extLst>
              <a:ext uri="{FF2B5EF4-FFF2-40B4-BE49-F238E27FC236}">
                <a16:creationId xmlns:a16="http://schemas.microsoft.com/office/drawing/2014/main" id="{5D1C1A38-F5A0-495C-8F8F-476A34AE72A0}"/>
              </a:ext>
            </a:extLst>
          </p:cNvPr>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a:off x="33130" y="6145834"/>
            <a:ext cx="694082" cy="694082"/>
          </a:xfrm>
          <a:prstGeom prst="rect">
            <a:avLst/>
          </a:prstGeom>
        </p:spPr>
      </p:pic>
      <p:pic>
        <p:nvPicPr>
          <p:cNvPr id="10" name="Picture 9" descr="Logo, company name&#10;&#10;Description automatically generated">
            <a:extLst>
              <a:ext uri="{FF2B5EF4-FFF2-40B4-BE49-F238E27FC236}">
                <a16:creationId xmlns:a16="http://schemas.microsoft.com/office/drawing/2014/main" id="{F0349A9A-2A1B-4FBB-ADEC-02D3DFCDC5D0}"/>
              </a:ext>
            </a:extLst>
          </p:cNvPr>
          <p:cNvPicPr>
            <a:picLocks noChangeAspect="1"/>
          </p:cNvPicPr>
          <p:nvPr userDrawn="1"/>
        </p:nvPicPr>
        <p:blipFill rotWithShape="1">
          <a:blip r:embed="rId13">
            <a:extLst>
              <a:ext uri="{28A0092B-C50C-407E-A947-70E740481C1C}">
                <a14:useLocalDpi xmlns:a14="http://schemas.microsoft.com/office/drawing/2010/main" val="0"/>
              </a:ext>
            </a:extLst>
          </a:blip>
          <a:srcRect l="28160" r="25136"/>
          <a:stretch/>
        </p:blipFill>
        <p:spPr>
          <a:xfrm>
            <a:off x="11366157" y="-1234"/>
            <a:ext cx="838200" cy="1009511"/>
          </a:xfrm>
          <a:prstGeom prst="rect">
            <a:avLst/>
          </a:prstGeom>
        </p:spPr>
      </p:pic>
      <p:pic>
        <p:nvPicPr>
          <p:cNvPr id="1026" name="Picture 2" descr="IBM Research | Tethys">
            <a:extLst>
              <a:ext uri="{FF2B5EF4-FFF2-40B4-BE49-F238E27FC236}">
                <a16:creationId xmlns:a16="http://schemas.microsoft.com/office/drawing/2014/main" id="{1D9BD539-3078-42F4-9070-83C5485251E0}"/>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10879577" y="6176963"/>
            <a:ext cx="1316363" cy="69408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04EF4D71-8713-564C-B274-983AF6051DC7}"/>
              </a:ext>
            </a:extLst>
          </p:cNvPr>
          <p:cNvPicPr>
            <a:picLocks noChangeAspect="1"/>
          </p:cNvPicPr>
          <p:nvPr userDrawn="1"/>
        </p:nvPicPr>
        <p:blipFill>
          <a:blip r:embed="rId15">
            <a:alphaModFix amt="20000"/>
            <a:extLst>
              <a:ext uri="{28A0092B-C50C-407E-A947-70E740481C1C}">
                <a14:useLocalDpi xmlns:a14="http://schemas.microsoft.com/office/drawing/2010/main" val="0"/>
              </a:ext>
            </a:extLst>
          </a:blip>
          <a:stretch>
            <a:fillRect/>
          </a:stretch>
        </p:blipFill>
        <p:spPr>
          <a:xfrm>
            <a:off x="3069020" y="0"/>
            <a:ext cx="6053959" cy="6858000"/>
          </a:xfrm>
          <a:prstGeom prst="rect">
            <a:avLst/>
          </a:prstGeom>
        </p:spPr>
      </p:pic>
    </p:spTree>
    <p:extLst>
      <p:ext uri="{BB962C8B-B14F-4D97-AF65-F5344CB8AC3E}">
        <p14:creationId xmlns:p14="http://schemas.microsoft.com/office/powerpoint/2010/main" val="652256649"/>
      </p:ext>
    </p:extLst>
  </p:cSld>
  <p:clrMap bg1="lt1" tx1="dk1" bg2="lt2" tx2="dk2" accent1="accent1" accent2="accent2" accent3="accent3" accent4="accent4" accent5="accent5" accent6="accent6" hlink="hlink" folHlink="folHlink"/>
  <p:sldLayoutIdLst>
    <p:sldLayoutId id="2147483649" r:id="rId1"/>
    <p:sldLayoutId id="2147483658"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8.xml"/><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4.png"/><Relationship Id="rId2"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33.png"/><Relationship Id="rId4" Type="http://schemas.openxmlformats.org/officeDocument/2006/relationships/image" Target="../media/image32.png"/></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 Id="rId5" Type="http://schemas.openxmlformats.org/officeDocument/2006/relationships/image" Target="../media/image42.png"/><Relationship Id="rId4" Type="http://schemas.openxmlformats.org/officeDocument/2006/relationships/image" Target="../media/image41.png"/></Relationships>
</file>

<file path=ppt/slides/_rels/slide27.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image" Target="../media/image43.png"/><Relationship Id="rId1" Type="http://schemas.openxmlformats.org/officeDocument/2006/relationships/slideLayout" Target="../slideLayouts/slideLayout8.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 Id="rId9" Type="http://schemas.openxmlformats.org/officeDocument/2006/relationships/image" Target="../media/image50.png"/></Relationships>
</file>

<file path=ppt/slides/_rels/slide28.xml.rels><?xml version="1.0" encoding="UTF-8" standalone="yes"?>
<Relationships xmlns="http://schemas.openxmlformats.org/package/2006/relationships"><Relationship Id="rId3" Type="http://schemas.openxmlformats.org/officeDocument/2006/relationships/hyperlink" Target="https://ibm-q-financial-demo.mybluemix.net/" TargetMode="External"/><Relationship Id="rId2" Type="http://schemas.openxmlformats.org/officeDocument/2006/relationships/hyperlink" Target="https://qiskit.org/textbook/ch-applications/vqe-molecules.html" TargetMode="Externa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1.png"/><Relationship Id="rId1" Type="http://schemas.openxmlformats.org/officeDocument/2006/relationships/slideLayout" Target="../slideLayouts/slideLayout7.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A2FCEC-44FC-4137-98E4-BC3124ACEB63}"/>
              </a:ext>
            </a:extLst>
          </p:cNvPr>
          <p:cNvSpPr>
            <a:spLocks noGrp="1"/>
          </p:cNvSpPr>
          <p:nvPr>
            <p:ph type="ctrTitle"/>
          </p:nvPr>
        </p:nvSpPr>
        <p:spPr/>
        <p:txBody>
          <a:bodyPr>
            <a:normAutofit fontScale="90000"/>
          </a:bodyPr>
          <a:lstStyle/>
          <a:p>
            <a:r>
              <a:rPr lang="en-IN" dirty="0"/>
              <a:t>NISQ-era quantum algorithms</a:t>
            </a:r>
            <a:br>
              <a:rPr lang="en-IN" dirty="0"/>
            </a:br>
            <a:r>
              <a:rPr lang="en-IN" sz="3600" dirty="0"/>
              <a:t>Variational algorithms and potential applications</a:t>
            </a:r>
          </a:p>
        </p:txBody>
      </p:sp>
      <p:sp>
        <p:nvSpPr>
          <p:cNvPr id="3" name="Subtitle 2">
            <a:extLst>
              <a:ext uri="{FF2B5EF4-FFF2-40B4-BE49-F238E27FC236}">
                <a16:creationId xmlns:a16="http://schemas.microsoft.com/office/drawing/2014/main" id="{F6D6576C-F323-4136-B3F6-474D993635AB}"/>
              </a:ext>
            </a:extLst>
          </p:cNvPr>
          <p:cNvSpPr>
            <a:spLocks noGrp="1"/>
          </p:cNvSpPr>
          <p:nvPr>
            <p:ph type="subTitle" idx="1"/>
          </p:nvPr>
        </p:nvSpPr>
        <p:spPr/>
        <p:txBody>
          <a:bodyPr/>
          <a:lstStyle/>
          <a:p>
            <a:r>
              <a:rPr lang="en-IN" dirty="0" err="1"/>
              <a:t>Shesha</a:t>
            </a:r>
            <a:r>
              <a:rPr lang="en-IN" dirty="0"/>
              <a:t> Raghunathan</a:t>
            </a:r>
          </a:p>
          <a:p>
            <a:r>
              <a:rPr lang="en-IN" dirty="0"/>
              <a:t>Senior Engineer, IBM Systems</a:t>
            </a:r>
          </a:p>
        </p:txBody>
      </p:sp>
    </p:spTree>
    <p:extLst>
      <p:ext uri="{BB962C8B-B14F-4D97-AF65-F5344CB8AC3E}">
        <p14:creationId xmlns:p14="http://schemas.microsoft.com/office/powerpoint/2010/main" val="34970771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A6DC2E-FB40-5240-85D7-89F161A72483}"/>
              </a:ext>
            </a:extLst>
          </p:cNvPr>
          <p:cNvSpPr>
            <a:spLocks noGrp="1"/>
          </p:cNvSpPr>
          <p:nvPr>
            <p:ph type="title"/>
          </p:nvPr>
        </p:nvSpPr>
        <p:spPr/>
        <p:txBody>
          <a:bodyPr/>
          <a:lstStyle/>
          <a:p>
            <a:r>
              <a:rPr lang="en-US" dirty="0"/>
              <a:t>Building blocks or components</a:t>
            </a:r>
          </a:p>
        </p:txBody>
      </p:sp>
      <p:sp>
        <p:nvSpPr>
          <p:cNvPr id="3" name="Slide Number Placeholder 2">
            <a:extLst>
              <a:ext uri="{FF2B5EF4-FFF2-40B4-BE49-F238E27FC236}">
                <a16:creationId xmlns:a16="http://schemas.microsoft.com/office/drawing/2014/main" id="{1D5F971F-3BB1-244C-A6CD-D16B21BE31F9}"/>
              </a:ext>
            </a:extLst>
          </p:cNvPr>
          <p:cNvSpPr>
            <a:spLocks noGrp="1"/>
          </p:cNvSpPr>
          <p:nvPr>
            <p:ph type="sldNum" sz="quarter" idx="12"/>
          </p:nvPr>
        </p:nvSpPr>
        <p:spPr/>
        <p:txBody>
          <a:bodyPr/>
          <a:lstStyle/>
          <a:p>
            <a:fld id="{9E9A47FF-2A8F-4AA7-9FDB-53B65097DCE9}" type="slidenum">
              <a:rPr lang="en-IN" smtClean="0"/>
              <a:t>10</a:t>
            </a:fld>
            <a:endParaRPr lang="en-IN"/>
          </a:p>
        </p:txBody>
      </p:sp>
      <p:cxnSp>
        <p:nvCxnSpPr>
          <p:cNvPr id="6" name="Straight Connector 5">
            <a:extLst>
              <a:ext uri="{FF2B5EF4-FFF2-40B4-BE49-F238E27FC236}">
                <a16:creationId xmlns:a16="http://schemas.microsoft.com/office/drawing/2014/main" id="{AEAF577E-90A6-064C-8F65-B86DF8AD357F}"/>
              </a:ext>
            </a:extLst>
          </p:cNvPr>
          <p:cNvCxnSpPr>
            <a:cxnSpLocks/>
          </p:cNvCxnSpPr>
          <p:nvPr/>
        </p:nvCxnSpPr>
        <p:spPr>
          <a:xfrm>
            <a:off x="6237111" y="1538283"/>
            <a:ext cx="0" cy="4453444"/>
          </a:xfrm>
          <a:prstGeom prst="line">
            <a:avLst/>
          </a:prstGeom>
          <a:ln w="38100"/>
        </p:spPr>
        <p:style>
          <a:lnRef idx="3">
            <a:schemeClr val="dk1"/>
          </a:lnRef>
          <a:fillRef idx="0">
            <a:schemeClr val="dk1"/>
          </a:fillRef>
          <a:effectRef idx="2">
            <a:schemeClr val="dk1"/>
          </a:effectRef>
          <a:fontRef idx="minor">
            <a:schemeClr val="tx1"/>
          </a:fontRef>
        </p:style>
      </p:cxnSp>
      <p:cxnSp>
        <p:nvCxnSpPr>
          <p:cNvPr id="7" name="Straight Connector 6">
            <a:extLst>
              <a:ext uri="{FF2B5EF4-FFF2-40B4-BE49-F238E27FC236}">
                <a16:creationId xmlns:a16="http://schemas.microsoft.com/office/drawing/2014/main" id="{6F854EE5-85C5-6D46-B435-F06123B5A3BB}"/>
              </a:ext>
            </a:extLst>
          </p:cNvPr>
          <p:cNvCxnSpPr>
            <a:cxnSpLocks/>
          </p:cNvCxnSpPr>
          <p:nvPr/>
        </p:nvCxnSpPr>
        <p:spPr>
          <a:xfrm>
            <a:off x="9392356" y="1538283"/>
            <a:ext cx="0" cy="4453444"/>
          </a:xfrm>
          <a:prstGeom prst="line">
            <a:avLst/>
          </a:prstGeom>
          <a:ln w="38100"/>
        </p:spPr>
        <p:style>
          <a:lnRef idx="3">
            <a:schemeClr val="dk1"/>
          </a:lnRef>
          <a:fillRef idx="0">
            <a:schemeClr val="dk1"/>
          </a:fillRef>
          <a:effectRef idx="2">
            <a:schemeClr val="dk1"/>
          </a:effectRef>
          <a:fontRef idx="minor">
            <a:schemeClr val="tx1"/>
          </a:fontRef>
        </p:style>
      </p:cxnSp>
      <p:cxnSp>
        <p:nvCxnSpPr>
          <p:cNvPr id="8" name="Straight Connector 7">
            <a:extLst>
              <a:ext uri="{FF2B5EF4-FFF2-40B4-BE49-F238E27FC236}">
                <a16:creationId xmlns:a16="http://schemas.microsoft.com/office/drawing/2014/main" id="{9AB4DF25-0606-8C4B-BA5D-EDCBC4869E01}"/>
              </a:ext>
            </a:extLst>
          </p:cNvPr>
          <p:cNvCxnSpPr>
            <a:cxnSpLocks/>
          </p:cNvCxnSpPr>
          <p:nvPr/>
        </p:nvCxnSpPr>
        <p:spPr>
          <a:xfrm>
            <a:off x="2997200" y="1538283"/>
            <a:ext cx="0" cy="4453444"/>
          </a:xfrm>
          <a:prstGeom prst="line">
            <a:avLst/>
          </a:prstGeom>
          <a:ln w="38100">
            <a:solidFill>
              <a:schemeClr val="tx1"/>
            </a:solidFill>
          </a:ln>
        </p:spPr>
        <p:style>
          <a:lnRef idx="3">
            <a:schemeClr val="accent2"/>
          </a:lnRef>
          <a:fillRef idx="0">
            <a:schemeClr val="accent2"/>
          </a:fillRef>
          <a:effectRef idx="2">
            <a:schemeClr val="accent2"/>
          </a:effectRef>
          <a:fontRef idx="minor">
            <a:schemeClr val="tx1"/>
          </a:fontRef>
        </p:style>
      </p:cxnSp>
      <p:sp>
        <p:nvSpPr>
          <p:cNvPr id="12" name="TextBox 11">
            <a:extLst>
              <a:ext uri="{FF2B5EF4-FFF2-40B4-BE49-F238E27FC236}">
                <a16:creationId xmlns:a16="http://schemas.microsoft.com/office/drawing/2014/main" id="{FC6780CE-ACFB-F843-99FE-5D2E644E75C9}"/>
              </a:ext>
            </a:extLst>
          </p:cNvPr>
          <p:cNvSpPr txBox="1"/>
          <p:nvPr/>
        </p:nvSpPr>
        <p:spPr>
          <a:xfrm>
            <a:off x="699911" y="1834439"/>
            <a:ext cx="1432443" cy="369332"/>
          </a:xfrm>
          <a:prstGeom prst="rect">
            <a:avLst/>
          </a:prstGeom>
          <a:solidFill>
            <a:srgbClr val="FFFF00"/>
          </a:solidFill>
        </p:spPr>
        <p:txBody>
          <a:bodyPr wrap="none" rtlCol="0">
            <a:spAutoFit/>
          </a:bodyPr>
          <a:lstStyle/>
          <a:p>
            <a:r>
              <a:rPr lang="en-US" dirty="0"/>
              <a:t>Cost function</a:t>
            </a:r>
          </a:p>
        </p:txBody>
      </p:sp>
      <p:sp>
        <p:nvSpPr>
          <p:cNvPr id="13" name="TextBox 12">
            <a:extLst>
              <a:ext uri="{FF2B5EF4-FFF2-40B4-BE49-F238E27FC236}">
                <a16:creationId xmlns:a16="http://schemas.microsoft.com/office/drawing/2014/main" id="{736E4779-53B1-A046-B839-BDDC887F120B}"/>
              </a:ext>
            </a:extLst>
          </p:cNvPr>
          <p:cNvSpPr txBox="1"/>
          <p:nvPr/>
        </p:nvSpPr>
        <p:spPr>
          <a:xfrm>
            <a:off x="4214097" y="1834439"/>
            <a:ext cx="806118" cy="369332"/>
          </a:xfrm>
          <a:prstGeom prst="rect">
            <a:avLst/>
          </a:prstGeom>
          <a:solidFill>
            <a:srgbClr val="FFFF00"/>
          </a:solidFill>
        </p:spPr>
        <p:txBody>
          <a:bodyPr wrap="none" rtlCol="0">
            <a:spAutoFit/>
          </a:bodyPr>
          <a:lstStyle/>
          <a:p>
            <a:r>
              <a:rPr lang="en-US" dirty="0"/>
              <a:t>Ansatz</a:t>
            </a:r>
          </a:p>
        </p:txBody>
      </p:sp>
      <p:sp>
        <p:nvSpPr>
          <p:cNvPr id="14" name="TextBox 13">
            <a:extLst>
              <a:ext uri="{FF2B5EF4-FFF2-40B4-BE49-F238E27FC236}">
                <a16:creationId xmlns:a16="http://schemas.microsoft.com/office/drawing/2014/main" id="{FCDD1B7F-10E3-B040-AF55-3662CDE8451D}"/>
              </a:ext>
            </a:extLst>
          </p:cNvPr>
          <p:cNvSpPr txBox="1"/>
          <p:nvPr/>
        </p:nvSpPr>
        <p:spPr>
          <a:xfrm>
            <a:off x="7268174" y="1834439"/>
            <a:ext cx="1093120" cy="369332"/>
          </a:xfrm>
          <a:prstGeom prst="rect">
            <a:avLst/>
          </a:prstGeom>
          <a:solidFill>
            <a:srgbClr val="FFFF00"/>
          </a:solidFill>
        </p:spPr>
        <p:txBody>
          <a:bodyPr wrap="none" rtlCol="0">
            <a:spAutoFit/>
          </a:bodyPr>
          <a:lstStyle/>
          <a:p>
            <a:r>
              <a:rPr lang="en-US" dirty="0"/>
              <a:t>Gradients</a:t>
            </a:r>
          </a:p>
        </p:txBody>
      </p:sp>
      <p:sp>
        <p:nvSpPr>
          <p:cNvPr id="15" name="TextBox 14">
            <a:extLst>
              <a:ext uri="{FF2B5EF4-FFF2-40B4-BE49-F238E27FC236}">
                <a16:creationId xmlns:a16="http://schemas.microsoft.com/office/drawing/2014/main" id="{8EC83198-E555-7A49-AFF8-8AA7973B55E6}"/>
              </a:ext>
            </a:extLst>
          </p:cNvPr>
          <p:cNvSpPr txBox="1"/>
          <p:nvPr/>
        </p:nvSpPr>
        <p:spPr>
          <a:xfrm>
            <a:off x="9888146" y="1834439"/>
            <a:ext cx="2024016" cy="369332"/>
          </a:xfrm>
          <a:prstGeom prst="rect">
            <a:avLst/>
          </a:prstGeom>
          <a:solidFill>
            <a:srgbClr val="FFFF00"/>
          </a:solidFill>
        </p:spPr>
        <p:txBody>
          <a:bodyPr wrap="none" rtlCol="0">
            <a:spAutoFit/>
          </a:bodyPr>
          <a:lstStyle/>
          <a:p>
            <a:r>
              <a:rPr lang="en-US" dirty="0"/>
              <a:t>Classical optimizers</a:t>
            </a:r>
          </a:p>
        </p:txBody>
      </p:sp>
      <p:sp>
        <p:nvSpPr>
          <p:cNvPr id="16" name="TextBox 15">
            <a:extLst>
              <a:ext uri="{FF2B5EF4-FFF2-40B4-BE49-F238E27FC236}">
                <a16:creationId xmlns:a16="http://schemas.microsoft.com/office/drawing/2014/main" id="{2A688703-D494-3E48-B003-DC6EA5738342}"/>
              </a:ext>
            </a:extLst>
          </p:cNvPr>
          <p:cNvSpPr txBox="1"/>
          <p:nvPr/>
        </p:nvSpPr>
        <p:spPr>
          <a:xfrm>
            <a:off x="840584" y="6310312"/>
            <a:ext cx="1468672" cy="307777"/>
          </a:xfrm>
          <a:prstGeom prst="rect">
            <a:avLst/>
          </a:prstGeom>
          <a:noFill/>
        </p:spPr>
        <p:txBody>
          <a:bodyPr wrap="none" rtlCol="0">
            <a:spAutoFit/>
          </a:bodyPr>
          <a:lstStyle/>
          <a:p>
            <a:r>
              <a:rPr lang="en-US" sz="1400" dirty="0"/>
              <a:t>Arxiv:2012.09265</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678DDCFB-11DE-094A-BD6A-3BEF953C7C44}"/>
                  </a:ext>
                </a:extLst>
              </p:cNvPr>
              <p:cNvSpPr txBox="1"/>
              <p:nvPr/>
            </p:nvSpPr>
            <p:spPr>
              <a:xfrm>
                <a:off x="108097" y="2613373"/>
                <a:ext cx="2771563" cy="522835"/>
              </a:xfrm>
              <a:prstGeom prst="rect">
                <a:avLst/>
              </a:prstGeom>
              <a:solidFill>
                <a:schemeClr val="accent1">
                  <a:lumMod val="20000"/>
                  <a:lumOff val="80000"/>
                </a:schemeClr>
              </a:solid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𝐶</m:t>
                      </m:r>
                      <m:d>
                        <m:dPr>
                          <m:ctrlPr>
                            <a:rPr lang="en-US" sz="1400" b="0" i="1" smtClean="0">
                              <a:latin typeface="Cambria Math" panose="02040503050406030204" pitchFamily="18" charset="0"/>
                            </a:rPr>
                          </m:ctrlPr>
                        </m:dPr>
                        <m:e>
                          <m:r>
                            <m:rPr>
                              <m:sty m:val="p"/>
                            </m:rPr>
                            <a:rPr lang="en-US" sz="1400" b="0" i="0" smtClean="0">
                              <a:latin typeface="Cambria Math" panose="02040503050406030204" pitchFamily="18" charset="0"/>
                            </a:rPr>
                            <m:t>Θ</m:t>
                          </m:r>
                        </m:e>
                      </m:d>
                      <m:r>
                        <a:rPr lang="en-US" sz="1400" b="0" i="1" smtClean="0">
                          <a:latin typeface="Cambria Math" panose="02040503050406030204" pitchFamily="18" charset="0"/>
                        </a:rPr>
                        <m:t>=</m:t>
                      </m:r>
                      <m:nary>
                        <m:naryPr>
                          <m:chr m:val="∑"/>
                          <m:supHide m:val="on"/>
                          <m:ctrlPr>
                            <a:rPr lang="en-US" sz="1400" b="0" i="1" smtClean="0">
                              <a:latin typeface="Cambria Math" panose="02040503050406030204" pitchFamily="18" charset="0"/>
                            </a:rPr>
                          </m:ctrlPr>
                        </m:naryPr>
                        <m:sub>
                          <m:r>
                            <a:rPr lang="en-US" sz="1400" b="0" i="1" smtClean="0">
                              <a:latin typeface="Cambria Math" panose="02040503050406030204" pitchFamily="18" charset="0"/>
                            </a:rPr>
                            <m:t>𝑘</m:t>
                          </m:r>
                        </m:sub>
                        <m:sup/>
                        <m:e>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𝑓</m:t>
                              </m:r>
                            </m:e>
                            <m:sub>
                              <m:r>
                                <a:rPr lang="en-US" sz="1400" b="0" i="1" smtClean="0">
                                  <a:latin typeface="Cambria Math" panose="02040503050406030204" pitchFamily="18" charset="0"/>
                                </a:rPr>
                                <m:t>𝑘</m:t>
                              </m:r>
                            </m:sub>
                          </m:sSub>
                          <m:r>
                            <a:rPr lang="en-US" sz="1400" b="0" i="1" smtClean="0">
                              <a:latin typeface="Cambria Math" panose="02040503050406030204" pitchFamily="18" charset="0"/>
                            </a:rPr>
                            <m:t>(</m:t>
                          </m:r>
                          <m:r>
                            <a:rPr lang="en-US" sz="1400" b="0" i="1" smtClean="0">
                              <a:latin typeface="Cambria Math" panose="02040503050406030204" pitchFamily="18" charset="0"/>
                            </a:rPr>
                            <m:t>𝑇𝑟</m:t>
                          </m:r>
                          <m:d>
                            <m:dPr>
                              <m:begChr m:val="["/>
                              <m:endChr m:val="]"/>
                              <m:ctrlPr>
                                <a:rPr lang="en-US" sz="1400" b="0" i="1" smtClean="0">
                                  <a:latin typeface="Cambria Math" panose="02040503050406030204" pitchFamily="18" charset="0"/>
                                </a:rPr>
                              </m:ctrlPr>
                            </m:dPr>
                            <m:e>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𝑂</m:t>
                                  </m:r>
                                </m:e>
                                <m:sub>
                                  <m:r>
                                    <a:rPr lang="en-US" sz="1400" b="0" i="1" smtClean="0">
                                      <a:latin typeface="Cambria Math" panose="02040503050406030204" pitchFamily="18" charset="0"/>
                                    </a:rPr>
                                    <m:t>𝑘</m:t>
                                  </m:r>
                                </m:sub>
                              </m:sSub>
                              <m:r>
                                <a:rPr lang="en-US" sz="1400" b="0" i="1" smtClean="0">
                                  <a:latin typeface="Cambria Math" panose="02040503050406030204" pitchFamily="18" charset="0"/>
                                </a:rPr>
                                <m:t>𝑈</m:t>
                              </m:r>
                              <m:d>
                                <m:dPr>
                                  <m:ctrlPr>
                                    <a:rPr lang="en-US" sz="1400" b="0" i="1" smtClean="0">
                                      <a:latin typeface="Cambria Math" panose="02040503050406030204" pitchFamily="18" charset="0"/>
                                    </a:rPr>
                                  </m:ctrlPr>
                                </m:dPr>
                                <m:e>
                                  <m:r>
                                    <m:rPr>
                                      <m:sty m:val="p"/>
                                    </m:rPr>
                                    <a:rPr lang="en-US" sz="1400" b="0" i="0" smtClean="0">
                                      <a:latin typeface="Cambria Math" panose="02040503050406030204" pitchFamily="18" charset="0"/>
                                    </a:rPr>
                                    <m:t>Θ</m:t>
                                  </m:r>
                                </m:e>
                              </m:d>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𝜌</m:t>
                                  </m:r>
                                </m:e>
                                <m:sub>
                                  <m:r>
                                    <a:rPr lang="en-US" sz="1400" b="0" i="1" smtClean="0">
                                      <a:latin typeface="Cambria Math" panose="02040503050406030204" pitchFamily="18" charset="0"/>
                                    </a:rPr>
                                    <m:t>𝑘</m:t>
                                  </m:r>
                                </m:sub>
                              </m:sSub>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𝑈</m:t>
                                  </m:r>
                                </m:e>
                                <m:sup>
                                  <m:r>
                                    <a:rPr lang="en-US" sz="1400" b="0" i="1" smtClean="0">
                                      <a:latin typeface="Cambria Math" panose="02040503050406030204" pitchFamily="18" charset="0"/>
                                      <a:ea typeface="Cambria Math" panose="02040503050406030204" pitchFamily="18" charset="0"/>
                                    </a:rPr>
                                    <m:t>†</m:t>
                                  </m:r>
                                </m:sup>
                              </m:sSup>
                              <m:d>
                                <m:dPr>
                                  <m:ctrlPr>
                                    <a:rPr lang="en-US" sz="1400" b="0" i="1" smtClean="0">
                                      <a:latin typeface="Cambria Math" panose="02040503050406030204" pitchFamily="18" charset="0"/>
                                    </a:rPr>
                                  </m:ctrlPr>
                                </m:dPr>
                                <m:e>
                                  <m:r>
                                    <m:rPr>
                                      <m:sty m:val="p"/>
                                    </m:rPr>
                                    <a:rPr lang="en-US" sz="1400" b="0" i="0" smtClean="0">
                                      <a:latin typeface="Cambria Math" panose="02040503050406030204" pitchFamily="18" charset="0"/>
                                    </a:rPr>
                                    <m:t>Θ</m:t>
                                  </m:r>
                                </m:e>
                              </m:d>
                            </m:e>
                          </m:d>
                          <m:r>
                            <a:rPr lang="en-US" sz="1400" b="0" i="1" smtClean="0">
                              <a:latin typeface="Cambria Math" panose="02040503050406030204" pitchFamily="18" charset="0"/>
                            </a:rPr>
                            <m:t>)</m:t>
                          </m:r>
                        </m:e>
                      </m:nary>
                    </m:oMath>
                  </m:oMathPara>
                </a14:m>
                <a:endParaRPr lang="en-US" sz="1400" dirty="0"/>
              </a:p>
            </p:txBody>
          </p:sp>
        </mc:Choice>
        <mc:Fallback xmlns="">
          <p:sp>
            <p:nvSpPr>
              <p:cNvPr id="17" name="TextBox 16">
                <a:extLst>
                  <a:ext uri="{FF2B5EF4-FFF2-40B4-BE49-F238E27FC236}">
                    <a16:creationId xmlns:a16="http://schemas.microsoft.com/office/drawing/2014/main" id="{678DDCFB-11DE-094A-BD6A-3BEF953C7C44}"/>
                  </a:ext>
                </a:extLst>
              </p:cNvPr>
              <p:cNvSpPr txBox="1">
                <a:spLocks noRot="1" noChangeAspect="1" noMove="1" noResize="1" noEditPoints="1" noAdjustHandles="1" noChangeArrowheads="1" noChangeShapeType="1" noTextEdit="1"/>
              </p:cNvSpPr>
              <p:nvPr/>
            </p:nvSpPr>
            <p:spPr>
              <a:xfrm>
                <a:off x="108097" y="2613373"/>
                <a:ext cx="2771563" cy="522835"/>
              </a:xfrm>
              <a:prstGeom prst="rect">
                <a:avLst/>
              </a:prstGeom>
              <a:blipFill>
                <a:blip r:embed="rId2"/>
                <a:stretch>
                  <a:fillRect l="-2740" t="-145238" r="-2740" b="-209524"/>
                </a:stretch>
              </a:blipFill>
            </p:spPr>
            <p:txBody>
              <a:bodyPr/>
              <a:lstStyle/>
              <a:p>
                <a:r>
                  <a:rPr lang="en-US">
                    <a:noFill/>
                  </a:rPr>
                  <a:t> </a:t>
                </a:r>
              </a:p>
            </p:txBody>
          </p:sp>
        </mc:Fallback>
      </mc:AlternateContent>
      <p:sp>
        <p:nvSpPr>
          <p:cNvPr id="18" name="TextBox 17">
            <a:extLst>
              <a:ext uri="{FF2B5EF4-FFF2-40B4-BE49-F238E27FC236}">
                <a16:creationId xmlns:a16="http://schemas.microsoft.com/office/drawing/2014/main" id="{02E7B353-F9AF-BC49-AD62-4DB08DAE739F}"/>
              </a:ext>
            </a:extLst>
          </p:cNvPr>
          <p:cNvSpPr txBox="1"/>
          <p:nvPr/>
        </p:nvSpPr>
        <p:spPr>
          <a:xfrm>
            <a:off x="1" y="3565946"/>
            <a:ext cx="2879660" cy="2062103"/>
          </a:xfrm>
          <a:prstGeom prst="rect">
            <a:avLst/>
          </a:prstGeom>
          <a:noFill/>
        </p:spPr>
        <p:txBody>
          <a:bodyPr wrap="square" rtlCol="0">
            <a:spAutoFit/>
          </a:bodyPr>
          <a:lstStyle/>
          <a:p>
            <a:r>
              <a:rPr lang="en-US" sz="1600" dirty="0"/>
              <a:t>Desirable criteria:</a:t>
            </a:r>
          </a:p>
          <a:p>
            <a:pPr marL="342900" indent="-342900">
              <a:buAutoNum type="arabicPeriod"/>
            </a:pPr>
            <a:r>
              <a:rPr lang="en-US" sz="1600" dirty="0"/>
              <a:t>Faithful – min corresponds to solution</a:t>
            </a:r>
          </a:p>
          <a:p>
            <a:pPr marL="342900" indent="-342900">
              <a:buAutoNum type="arabicPeriod"/>
            </a:pPr>
            <a:r>
              <a:rPr lang="en-US" sz="1600" dirty="0"/>
              <a:t>Efficiently </a:t>
            </a:r>
            <a:r>
              <a:rPr lang="en-US" sz="1600" dirty="0" err="1"/>
              <a:t>estimatable</a:t>
            </a:r>
            <a:r>
              <a:rPr lang="en-US" sz="1600" dirty="0"/>
              <a:t> – realizable in a shallow quantum circuit</a:t>
            </a:r>
          </a:p>
          <a:p>
            <a:pPr marL="342900" indent="-342900">
              <a:buAutoNum type="arabicPeriod"/>
            </a:pPr>
            <a:r>
              <a:rPr lang="en-US" sz="1600" dirty="0"/>
              <a:t>Operationally meaningful</a:t>
            </a:r>
          </a:p>
          <a:p>
            <a:pPr marL="342900" indent="-342900">
              <a:buAutoNum type="arabicPeriod"/>
            </a:pPr>
            <a:r>
              <a:rPr lang="en-US" sz="1600" dirty="0"/>
              <a:t>Trainable</a:t>
            </a:r>
          </a:p>
        </p:txBody>
      </p:sp>
      <p:sp>
        <p:nvSpPr>
          <p:cNvPr id="19" name="TextBox 18">
            <a:extLst>
              <a:ext uri="{FF2B5EF4-FFF2-40B4-BE49-F238E27FC236}">
                <a16:creationId xmlns:a16="http://schemas.microsoft.com/office/drawing/2014/main" id="{202753D9-7C46-4B4B-A917-2D4C0158D8B3}"/>
              </a:ext>
            </a:extLst>
          </p:cNvPr>
          <p:cNvSpPr txBox="1"/>
          <p:nvPr/>
        </p:nvSpPr>
        <p:spPr>
          <a:xfrm>
            <a:off x="3319783" y="2720901"/>
            <a:ext cx="1031317" cy="584775"/>
          </a:xfrm>
          <a:prstGeom prst="rect">
            <a:avLst/>
          </a:prstGeom>
          <a:solidFill>
            <a:schemeClr val="accent1">
              <a:lumMod val="20000"/>
              <a:lumOff val="80000"/>
            </a:schemeClr>
          </a:solidFill>
        </p:spPr>
        <p:txBody>
          <a:bodyPr wrap="square" rtlCol="0">
            <a:spAutoFit/>
          </a:bodyPr>
          <a:lstStyle/>
          <a:p>
            <a:pPr algn="ctr"/>
            <a:r>
              <a:rPr lang="en-US" sz="1600" dirty="0"/>
              <a:t>Problem-inspired</a:t>
            </a:r>
          </a:p>
        </p:txBody>
      </p:sp>
      <p:sp>
        <p:nvSpPr>
          <p:cNvPr id="20" name="TextBox 19">
            <a:extLst>
              <a:ext uri="{FF2B5EF4-FFF2-40B4-BE49-F238E27FC236}">
                <a16:creationId xmlns:a16="http://schemas.microsoft.com/office/drawing/2014/main" id="{1778AF72-3D33-6E4E-BF79-39BD30334C5E}"/>
              </a:ext>
            </a:extLst>
          </p:cNvPr>
          <p:cNvSpPr txBox="1"/>
          <p:nvPr/>
        </p:nvSpPr>
        <p:spPr>
          <a:xfrm>
            <a:off x="4939738" y="2720901"/>
            <a:ext cx="974791" cy="584775"/>
          </a:xfrm>
          <a:prstGeom prst="rect">
            <a:avLst/>
          </a:prstGeom>
          <a:solidFill>
            <a:schemeClr val="accent1">
              <a:lumMod val="20000"/>
              <a:lumOff val="80000"/>
            </a:schemeClr>
          </a:solidFill>
        </p:spPr>
        <p:txBody>
          <a:bodyPr wrap="square" rtlCol="0">
            <a:spAutoFit/>
          </a:bodyPr>
          <a:lstStyle/>
          <a:p>
            <a:pPr algn="ctr"/>
            <a:r>
              <a:rPr lang="en-US" sz="1600" dirty="0"/>
              <a:t>Problem-agnostic</a:t>
            </a:r>
          </a:p>
        </p:txBody>
      </p:sp>
      <p:cxnSp>
        <p:nvCxnSpPr>
          <p:cNvPr id="22" name="Straight Arrow Connector 21">
            <a:extLst>
              <a:ext uri="{FF2B5EF4-FFF2-40B4-BE49-F238E27FC236}">
                <a16:creationId xmlns:a16="http://schemas.microsoft.com/office/drawing/2014/main" id="{CAA8EB8D-91AD-5541-8195-E59F6505D98F}"/>
              </a:ext>
            </a:extLst>
          </p:cNvPr>
          <p:cNvCxnSpPr>
            <a:stCxn id="13" idx="2"/>
            <a:endCxn id="19" idx="0"/>
          </p:cNvCxnSpPr>
          <p:nvPr/>
        </p:nvCxnSpPr>
        <p:spPr>
          <a:xfrm flipH="1">
            <a:off x="3835442" y="2203771"/>
            <a:ext cx="781714" cy="517130"/>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6B75E01F-C235-DA4D-AE3C-D5948F0A6214}"/>
              </a:ext>
            </a:extLst>
          </p:cNvPr>
          <p:cNvCxnSpPr>
            <a:cxnSpLocks/>
            <a:stCxn id="13" idx="2"/>
            <a:endCxn id="20" idx="0"/>
          </p:cNvCxnSpPr>
          <p:nvPr/>
        </p:nvCxnSpPr>
        <p:spPr>
          <a:xfrm>
            <a:off x="4617156" y="2203771"/>
            <a:ext cx="809978" cy="517130"/>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1" name="Picture 30" descr="Diagram&#10;&#10;Description automatically generated">
            <a:extLst>
              <a:ext uri="{FF2B5EF4-FFF2-40B4-BE49-F238E27FC236}">
                <a16:creationId xmlns:a16="http://schemas.microsoft.com/office/drawing/2014/main" id="{6E3A4D33-7D8F-5345-ACC3-A5F9C6C86F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92990" y="3593336"/>
            <a:ext cx="2344308" cy="1943698"/>
          </a:xfrm>
          <a:prstGeom prst="rect">
            <a:avLst/>
          </a:prstGeom>
        </p:spPr>
      </p:pic>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B1C0B6E2-2AAE-3245-B63D-0867B5FD7D5E}"/>
                  </a:ext>
                </a:extLst>
              </p:cNvPr>
              <p:cNvSpPr txBox="1"/>
              <p:nvPr/>
            </p:nvSpPr>
            <p:spPr>
              <a:xfrm>
                <a:off x="6362892" y="3013602"/>
                <a:ext cx="2836852" cy="1038874"/>
              </a:xfrm>
              <a:prstGeom prst="rect">
                <a:avLst/>
              </a:prstGeom>
              <a:solidFill>
                <a:schemeClr val="accent5">
                  <a:lumMod val="20000"/>
                  <a:lumOff val="80000"/>
                </a:schemeClr>
              </a:solidFill>
            </p:spPr>
            <p:txBody>
              <a:bodyPr wrap="square" lIns="0" tIns="0" rIns="0" bIns="0" rtlCol="0">
                <a:spAutoFit/>
              </a:bodyPr>
              <a:lstStyle/>
              <a:p>
                <a:pPr algn="ctr"/>
                <a14:m>
                  <m:oMathPara xmlns:m="http://schemas.openxmlformats.org/officeDocument/2006/math">
                    <m:oMathParaPr>
                      <m:jc m:val="left"/>
                    </m:oMathParaPr>
                    <m:oMath xmlns:m="http://schemas.openxmlformats.org/officeDocument/2006/math">
                      <m:f>
                        <m:fPr>
                          <m:ctrlPr>
                            <a:rPr lang="en-US" sz="1200" b="0" i="1" smtClean="0">
                              <a:latin typeface="Cambria Math" panose="02040503050406030204" pitchFamily="18" charset="0"/>
                            </a:rPr>
                          </m:ctrlPr>
                        </m:fPr>
                        <m:num>
                          <m:r>
                            <a:rPr lang="en-US" sz="1200" b="0" i="1" smtClean="0">
                              <a:latin typeface="Cambria Math" panose="02040503050406030204" pitchFamily="18" charset="0"/>
                            </a:rPr>
                            <m:t>𝜕</m:t>
                          </m:r>
                          <m:r>
                            <a:rPr lang="en-US" sz="1200" b="0" i="1" smtClean="0">
                              <a:latin typeface="Cambria Math" panose="02040503050406030204" pitchFamily="18" charset="0"/>
                            </a:rPr>
                            <m:t>𝐶</m:t>
                          </m:r>
                        </m:num>
                        <m:den>
                          <m:r>
                            <a:rPr lang="en-US" sz="1200" b="0" i="1" smtClean="0">
                              <a:latin typeface="Cambria Math" panose="02040503050406030204" pitchFamily="18" charset="0"/>
                            </a:rPr>
                            <m:t>𝜕</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𝜃</m:t>
                              </m:r>
                            </m:e>
                            <m:sub>
                              <m:r>
                                <a:rPr lang="en-US" sz="1200" b="0" i="1" smtClean="0">
                                  <a:latin typeface="Cambria Math" panose="02040503050406030204" pitchFamily="18" charset="0"/>
                                </a:rPr>
                                <m:t>𝑙</m:t>
                              </m:r>
                            </m:sub>
                          </m:sSub>
                          <m:r>
                            <a:rPr lang="en-US" sz="1200" b="0" i="1" smtClean="0">
                              <a:latin typeface="Cambria Math" panose="02040503050406030204" pitchFamily="18" charset="0"/>
                            </a:rPr>
                            <m:t> </m:t>
                          </m:r>
                        </m:den>
                      </m:f>
                      <m:r>
                        <a:rPr lang="en-US" sz="1200" b="0" i="1" smtClean="0">
                          <a:latin typeface="Cambria Math" panose="02040503050406030204" pitchFamily="18" charset="0"/>
                        </a:rPr>
                        <m:t>= </m:t>
                      </m:r>
                    </m:oMath>
                  </m:oMathPara>
                </a14:m>
                <a:endParaRPr lang="en-US" sz="1200" b="0" i="1" dirty="0">
                  <a:latin typeface="Cambria Math" panose="02040503050406030204" pitchFamily="18" charset="0"/>
                </a:endParaRPr>
              </a:p>
              <a:p>
                <a:pPr algn="ctr"/>
                <a14:m>
                  <m:oMathPara xmlns:m="http://schemas.openxmlformats.org/officeDocument/2006/math">
                    <m:oMathParaPr>
                      <m:jc m:val="center"/>
                    </m:oMathParaPr>
                    <m:oMath xmlns:m="http://schemas.openxmlformats.org/officeDocument/2006/math">
                      <m:nary>
                        <m:naryPr>
                          <m:chr m:val="∑"/>
                          <m:supHide m:val="on"/>
                          <m:ctrlPr>
                            <a:rPr lang="en-US" sz="1200" b="0" i="1" smtClean="0">
                              <a:latin typeface="Cambria Math" panose="02040503050406030204" pitchFamily="18" charset="0"/>
                            </a:rPr>
                          </m:ctrlPr>
                        </m:naryPr>
                        <m:sub>
                          <m:r>
                            <a:rPr lang="en-US" sz="1200" b="0" i="1" smtClean="0">
                              <a:latin typeface="Cambria Math" panose="02040503050406030204" pitchFamily="18" charset="0"/>
                            </a:rPr>
                            <m:t>𝑘</m:t>
                          </m:r>
                        </m:sub>
                        <m:sup/>
                        <m:e>
                          <m:f>
                            <m:fPr>
                              <m:ctrlPr>
                                <a:rPr lang="en-US" sz="1200" b="0" i="1" smtClean="0">
                                  <a:latin typeface="Cambria Math" panose="02040503050406030204" pitchFamily="18" charset="0"/>
                                </a:rPr>
                              </m:ctrlPr>
                            </m:fPr>
                            <m:num>
                              <m:r>
                                <a:rPr lang="en-US" sz="1200" b="0" i="1" smtClean="0">
                                  <a:latin typeface="Cambria Math" panose="02040503050406030204" pitchFamily="18" charset="0"/>
                                </a:rPr>
                                <m:t>1</m:t>
                              </m:r>
                            </m:num>
                            <m:den>
                              <m:func>
                                <m:funcPr>
                                  <m:ctrlPr>
                                    <a:rPr lang="en-US" sz="1200" b="0" i="1" smtClean="0">
                                      <a:latin typeface="Cambria Math" panose="02040503050406030204" pitchFamily="18" charset="0"/>
                                    </a:rPr>
                                  </m:ctrlPr>
                                </m:funcPr>
                                <m:fName>
                                  <m:r>
                                    <a:rPr lang="en-US" sz="1200" b="0" i="0" smtClean="0">
                                      <a:latin typeface="Cambria Math" panose="02040503050406030204" pitchFamily="18" charset="0"/>
                                    </a:rPr>
                                    <m:t>2 </m:t>
                                  </m:r>
                                  <m:r>
                                    <m:rPr>
                                      <m:sty m:val="p"/>
                                    </m:rPr>
                                    <a:rPr lang="en-US" sz="1200" b="0" i="0" smtClean="0">
                                      <a:latin typeface="Cambria Math" panose="02040503050406030204" pitchFamily="18" charset="0"/>
                                    </a:rPr>
                                    <m:t>sin</m:t>
                                  </m:r>
                                </m:fName>
                                <m:e>
                                  <m:r>
                                    <a:rPr lang="en-US" sz="1200" b="0" i="1" smtClean="0">
                                      <a:latin typeface="Cambria Math" panose="02040503050406030204" pitchFamily="18" charset="0"/>
                                    </a:rPr>
                                    <m:t>𝛼</m:t>
                                  </m:r>
                                </m:e>
                              </m:func>
                            </m:den>
                          </m:f>
                          <m:r>
                            <a:rPr lang="en-US" sz="1200" b="0" i="1" smtClean="0">
                              <a:latin typeface="Cambria Math" panose="02040503050406030204" pitchFamily="18" charset="0"/>
                            </a:rPr>
                            <m:t> </m:t>
                          </m:r>
                          <m:d>
                            <m:dPr>
                              <m:ctrlPr>
                                <a:rPr lang="en-US" sz="1200" b="0" i="1" smtClean="0">
                                  <a:latin typeface="Cambria Math" panose="02040503050406030204" pitchFamily="18" charset="0"/>
                                </a:rPr>
                              </m:ctrlPr>
                            </m:dPr>
                            <m:e>
                              <m:r>
                                <a:rPr lang="en-US" sz="1200" b="0" i="1" smtClean="0">
                                  <a:latin typeface="Cambria Math" panose="02040503050406030204" pitchFamily="18" charset="0"/>
                                </a:rPr>
                                <m:t>𝑇𝑟</m:t>
                              </m:r>
                              <m:d>
                                <m:dPr>
                                  <m:begChr m:val="["/>
                                  <m:endChr m:val="]"/>
                                  <m:ctrlPr>
                                    <a:rPr lang="en-US" sz="1200" b="0" i="1" smtClean="0">
                                      <a:latin typeface="Cambria Math" panose="02040503050406030204" pitchFamily="18" charset="0"/>
                                    </a:rPr>
                                  </m:ctrlPr>
                                </m:dPr>
                                <m:e>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𝑂</m:t>
                                      </m:r>
                                    </m:e>
                                    <m:sub>
                                      <m:r>
                                        <a:rPr lang="en-US" sz="1200" b="0" i="1" smtClean="0">
                                          <a:latin typeface="Cambria Math" panose="02040503050406030204" pitchFamily="18" charset="0"/>
                                        </a:rPr>
                                        <m:t>𝑘</m:t>
                                      </m:r>
                                    </m:sub>
                                  </m:sSub>
                                  <m:sSup>
                                    <m:sSupPr>
                                      <m:ctrlPr>
                                        <a:rPr lang="en-US" sz="1200" b="0" i="1" smtClean="0">
                                          <a:latin typeface="Cambria Math" panose="02040503050406030204" pitchFamily="18" charset="0"/>
                                        </a:rPr>
                                      </m:ctrlPr>
                                    </m:sSupPr>
                                    <m:e>
                                      <m:r>
                                        <a:rPr lang="en-US" sz="1200" b="0" i="1" smtClean="0">
                                          <a:latin typeface="Cambria Math" panose="02040503050406030204" pitchFamily="18" charset="0"/>
                                        </a:rPr>
                                        <m:t>𝑈</m:t>
                                      </m:r>
                                    </m:e>
                                    <m:sup>
                                      <m:r>
                                        <a:rPr lang="en-US" sz="1200" b="0" i="1" smtClean="0">
                                          <a:latin typeface="Cambria Math" panose="02040503050406030204" pitchFamily="18" charset="0"/>
                                          <a:ea typeface="Cambria Math" panose="02040503050406030204" pitchFamily="18" charset="0"/>
                                        </a:rPr>
                                        <m:t>†</m:t>
                                      </m:r>
                                    </m:sup>
                                  </m:sSup>
                                  <m:d>
                                    <m:dPr>
                                      <m:ctrlPr>
                                        <a:rPr lang="en-US" sz="1200" b="0" i="1" smtClean="0">
                                          <a:latin typeface="Cambria Math" panose="02040503050406030204" pitchFamily="18" charset="0"/>
                                        </a:rPr>
                                      </m:ctrlPr>
                                    </m:dPr>
                                    <m:e>
                                      <m:sSub>
                                        <m:sSubPr>
                                          <m:ctrlPr>
                                            <a:rPr lang="en-US" sz="1200" b="0" i="1" smtClean="0">
                                              <a:latin typeface="Cambria Math" panose="02040503050406030204" pitchFamily="18" charset="0"/>
                                            </a:rPr>
                                          </m:ctrlPr>
                                        </m:sSubPr>
                                        <m:e>
                                          <m:r>
                                            <m:rPr>
                                              <m:sty m:val="p"/>
                                            </m:rPr>
                                            <a:rPr lang="en-US" sz="1200" b="0" i="0" smtClean="0">
                                              <a:latin typeface="Cambria Math" panose="02040503050406030204" pitchFamily="18" charset="0"/>
                                            </a:rPr>
                                            <m:t>Θ</m:t>
                                          </m:r>
                                        </m:e>
                                        <m:sub>
                                          <m:r>
                                            <a:rPr lang="en-US" sz="1200" b="0" i="1" smtClean="0">
                                              <a:latin typeface="Cambria Math" panose="02040503050406030204" pitchFamily="18" charset="0"/>
                                            </a:rPr>
                                            <m:t>+</m:t>
                                          </m:r>
                                        </m:sub>
                                      </m:sSub>
                                    </m:e>
                                  </m:d>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𝜌</m:t>
                                      </m:r>
                                    </m:e>
                                    <m:sub>
                                      <m:r>
                                        <a:rPr lang="en-US" sz="1200" b="0" i="1" smtClean="0">
                                          <a:latin typeface="Cambria Math" panose="02040503050406030204" pitchFamily="18" charset="0"/>
                                        </a:rPr>
                                        <m:t>𝑘</m:t>
                                      </m:r>
                                    </m:sub>
                                  </m:sSub>
                                  <m:r>
                                    <a:rPr lang="en-US" sz="1200" b="0" i="1" smtClean="0">
                                      <a:latin typeface="Cambria Math" panose="02040503050406030204" pitchFamily="18" charset="0"/>
                                    </a:rPr>
                                    <m:t>𝑈</m:t>
                                  </m:r>
                                  <m:d>
                                    <m:dPr>
                                      <m:ctrlPr>
                                        <a:rPr lang="en-US" sz="1200" b="0" i="1" smtClean="0">
                                          <a:latin typeface="Cambria Math" panose="02040503050406030204" pitchFamily="18" charset="0"/>
                                        </a:rPr>
                                      </m:ctrlPr>
                                    </m:dPr>
                                    <m:e>
                                      <m:sSub>
                                        <m:sSubPr>
                                          <m:ctrlPr>
                                            <a:rPr lang="en-US" sz="1200" b="0" i="1" smtClean="0">
                                              <a:latin typeface="Cambria Math" panose="02040503050406030204" pitchFamily="18" charset="0"/>
                                            </a:rPr>
                                          </m:ctrlPr>
                                        </m:sSubPr>
                                        <m:e>
                                          <m:r>
                                            <m:rPr>
                                              <m:sty m:val="p"/>
                                            </m:rPr>
                                            <a:rPr lang="en-US" sz="1200" b="0" i="0" smtClean="0">
                                              <a:latin typeface="Cambria Math" panose="02040503050406030204" pitchFamily="18" charset="0"/>
                                            </a:rPr>
                                            <m:t>Θ</m:t>
                                          </m:r>
                                        </m:e>
                                        <m:sub>
                                          <m:r>
                                            <a:rPr lang="en-US" sz="1200" b="0" i="1" smtClean="0">
                                              <a:latin typeface="Cambria Math" panose="02040503050406030204" pitchFamily="18" charset="0"/>
                                            </a:rPr>
                                            <m:t>+</m:t>
                                          </m:r>
                                        </m:sub>
                                      </m:sSub>
                                    </m:e>
                                  </m:d>
                                </m:e>
                              </m:d>
                              <m:r>
                                <a:rPr lang="en-US" sz="1200" b="0" i="1" smtClean="0">
                                  <a:latin typeface="Cambria Math" panose="02040503050406030204" pitchFamily="18" charset="0"/>
                                </a:rPr>
                                <m:t> −</m:t>
                              </m:r>
                              <m:r>
                                <a:rPr lang="en-US" sz="1200" b="0" i="1" smtClean="0">
                                  <a:latin typeface="Cambria Math" panose="02040503050406030204" pitchFamily="18" charset="0"/>
                                </a:rPr>
                                <m:t>𝑇𝑟</m:t>
                              </m:r>
                              <m:r>
                                <a:rPr lang="en-US" sz="1200" b="0" i="1" smtClean="0">
                                  <a:latin typeface="Cambria Math" panose="02040503050406030204" pitchFamily="18" charset="0"/>
                                </a:rPr>
                                <m:t>[</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𝑂</m:t>
                                  </m:r>
                                </m:e>
                                <m:sub>
                                  <m:r>
                                    <a:rPr lang="en-US" sz="1200" b="0" i="1" smtClean="0">
                                      <a:latin typeface="Cambria Math" panose="02040503050406030204" pitchFamily="18" charset="0"/>
                                    </a:rPr>
                                    <m:t>𝑘</m:t>
                                  </m:r>
                                </m:sub>
                              </m:sSub>
                              <m:sSup>
                                <m:sSupPr>
                                  <m:ctrlPr>
                                    <a:rPr lang="en-US" sz="1200" b="0" i="1" smtClean="0">
                                      <a:latin typeface="Cambria Math" panose="02040503050406030204" pitchFamily="18" charset="0"/>
                                    </a:rPr>
                                  </m:ctrlPr>
                                </m:sSupPr>
                                <m:e>
                                  <m:r>
                                    <a:rPr lang="en-US" sz="1200" b="0" i="1" smtClean="0">
                                      <a:latin typeface="Cambria Math" panose="02040503050406030204" pitchFamily="18" charset="0"/>
                                    </a:rPr>
                                    <m:t>𝑈</m:t>
                                  </m:r>
                                </m:e>
                                <m:sup>
                                  <m:r>
                                    <a:rPr lang="en-US" sz="1200" b="0" i="1" smtClean="0">
                                      <a:latin typeface="Cambria Math" panose="02040503050406030204" pitchFamily="18" charset="0"/>
                                      <a:ea typeface="Cambria Math" panose="02040503050406030204" pitchFamily="18" charset="0"/>
                                    </a:rPr>
                                    <m:t>†</m:t>
                                  </m:r>
                                </m:sup>
                              </m:sSup>
                              <m:d>
                                <m:dPr>
                                  <m:ctrlPr>
                                    <a:rPr lang="en-US" sz="1200" b="0" i="1" smtClean="0">
                                      <a:latin typeface="Cambria Math" panose="02040503050406030204" pitchFamily="18" charset="0"/>
                                      <a:ea typeface="Cambria Math" panose="02040503050406030204" pitchFamily="18" charset="0"/>
                                    </a:rPr>
                                  </m:ctrlPr>
                                </m:dPr>
                                <m:e>
                                  <m:sSub>
                                    <m:sSubPr>
                                      <m:ctrlPr>
                                        <a:rPr lang="en-US" sz="1200" b="0" i="1" smtClean="0">
                                          <a:latin typeface="Cambria Math" panose="02040503050406030204" pitchFamily="18" charset="0"/>
                                          <a:ea typeface="Cambria Math" panose="02040503050406030204" pitchFamily="18" charset="0"/>
                                        </a:rPr>
                                      </m:ctrlPr>
                                    </m:sSubPr>
                                    <m:e>
                                      <m:r>
                                        <m:rPr>
                                          <m:sty m:val="p"/>
                                        </m:rPr>
                                        <a:rPr lang="en-US" sz="1200" b="0" i="0" smtClean="0">
                                          <a:latin typeface="Cambria Math" panose="02040503050406030204" pitchFamily="18" charset="0"/>
                                          <a:ea typeface="Cambria Math" panose="02040503050406030204" pitchFamily="18" charset="0"/>
                                        </a:rPr>
                                        <m:t>Θ</m:t>
                                      </m:r>
                                    </m:e>
                                    <m:sub>
                                      <m:r>
                                        <a:rPr lang="en-US" sz="1200" b="0" i="1" smtClean="0">
                                          <a:latin typeface="Cambria Math" panose="02040503050406030204" pitchFamily="18" charset="0"/>
                                          <a:ea typeface="Cambria Math" panose="02040503050406030204" pitchFamily="18" charset="0"/>
                                        </a:rPr>
                                        <m:t>−</m:t>
                                      </m:r>
                                    </m:sub>
                                  </m:sSub>
                                </m:e>
                              </m:d>
                              <m:sSub>
                                <m:sSubPr>
                                  <m:ctrlPr>
                                    <a:rPr lang="en-US" sz="1200" b="0" i="1" smtClean="0">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𝜌</m:t>
                                  </m:r>
                                </m:e>
                                <m:sub>
                                  <m:r>
                                    <a:rPr lang="en-US" sz="1200" b="0" i="1" smtClean="0">
                                      <a:latin typeface="Cambria Math" panose="02040503050406030204" pitchFamily="18" charset="0"/>
                                      <a:ea typeface="Cambria Math" panose="02040503050406030204" pitchFamily="18" charset="0"/>
                                    </a:rPr>
                                    <m:t>𝑘</m:t>
                                  </m:r>
                                </m:sub>
                              </m:sSub>
                              <m:r>
                                <a:rPr lang="en-US" sz="1200" b="0" i="1" smtClean="0">
                                  <a:latin typeface="Cambria Math" panose="02040503050406030204" pitchFamily="18" charset="0"/>
                                  <a:ea typeface="Cambria Math" panose="02040503050406030204" pitchFamily="18" charset="0"/>
                                </a:rPr>
                                <m:t>𝑈</m:t>
                              </m:r>
                              <m:d>
                                <m:dPr>
                                  <m:ctrlPr>
                                    <a:rPr lang="en-US" sz="1200" b="0" i="1" smtClean="0">
                                      <a:latin typeface="Cambria Math" panose="02040503050406030204" pitchFamily="18" charset="0"/>
                                      <a:ea typeface="Cambria Math" panose="02040503050406030204" pitchFamily="18" charset="0"/>
                                    </a:rPr>
                                  </m:ctrlPr>
                                </m:dPr>
                                <m:e>
                                  <m:sSub>
                                    <m:sSubPr>
                                      <m:ctrlPr>
                                        <a:rPr lang="en-US" sz="1200" b="0" i="1" smtClean="0">
                                          <a:latin typeface="Cambria Math" panose="02040503050406030204" pitchFamily="18" charset="0"/>
                                          <a:ea typeface="Cambria Math" panose="02040503050406030204" pitchFamily="18" charset="0"/>
                                        </a:rPr>
                                      </m:ctrlPr>
                                    </m:sSubPr>
                                    <m:e>
                                      <m:r>
                                        <m:rPr>
                                          <m:sty m:val="p"/>
                                        </m:rPr>
                                        <a:rPr lang="en-US" sz="1200" b="0" i="0" smtClean="0">
                                          <a:latin typeface="Cambria Math" panose="02040503050406030204" pitchFamily="18" charset="0"/>
                                          <a:ea typeface="Cambria Math" panose="02040503050406030204" pitchFamily="18" charset="0"/>
                                        </a:rPr>
                                        <m:t>Θ</m:t>
                                      </m:r>
                                    </m:e>
                                    <m:sub>
                                      <m:r>
                                        <a:rPr lang="en-US" sz="1200" b="0" i="0" smtClean="0">
                                          <a:latin typeface="Cambria Math" panose="02040503050406030204" pitchFamily="18" charset="0"/>
                                          <a:ea typeface="Cambria Math" panose="02040503050406030204" pitchFamily="18" charset="0"/>
                                        </a:rPr>
                                        <m:t>−</m:t>
                                      </m:r>
                                    </m:sub>
                                  </m:sSub>
                                </m:e>
                              </m:d>
                              <m:r>
                                <a:rPr lang="en-US" sz="1200" b="0" i="1" smtClean="0">
                                  <a:latin typeface="Cambria Math" panose="02040503050406030204" pitchFamily="18" charset="0"/>
                                  <a:ea typeface="Cambria Math" panose="02040503050406030204" pitchFamily="18" charset="0"/>
                                </a:rPr>
                                <m:t>]</m:t>
                              </m:r>
                            </m:e>
                          </m:d>
                        </m:e>
                      </m:nary>
                      <m:r>
                        <a:rPr lang="en-US" sz="1200" b="0" i="1" smtClean="0">
                          <a:latin typeface="Cambria Math" panose="02040503050406030204" pitchFamily="18" charset="0"/>
                        </a:rPr>
                        <m:t> </m:t>
                      </m:r>
                    </m:oMath>
                  </m:oMathPara>
                </a14:m>
                <a:endParaRPr lang="en-US" sz="1200" dirty="0"/>
              </a:p>
            </p:txBody>
          </p:sp>
        </mc:Choice>
        <mc:Fallback xmlns="">
          <p:sp>
            <p:nvSpPr>
              <p:cNvPr id="36" name="TextBox 35">
                <a:extLst>
                  <a:ext uri="{FF2B5EF4-FFF2-40B4-BE49-F238E27FC236}">
                    <a16:creationId xmlns:a16="http://schemas.microsoft.com/office/drawing/2014/main" id="{B1C0B6E2-2AAE-3245-B63D-0867B5FD7D5E}"/>
                  </a:ext>
                </a:extLst>
              </p:cNvPr>
              <p:cNvSpPr txBox="1">
                <a:spLocks noRot="1" noChangeAspect="1" noMove="1" noResize="1" noEditPoints="1" noAdjustHandles="1" noChangeArrowheads="1" noChangeShapeType="1" noTextEdit="1"/>
              </p:cNvSpPr>
              <p:nvPr/>
            </p:nvSpPr>
            <p:spPr>
              <a:xfrm>
                <a:off x="6362892" y="3013602"/>
                <a:ext cx="2836852" cy="1038874"/>
              </a:xfrm>
              <a:prstGeom prst="rect">
                <a:avLst/>
              </a:prstGeom>
              <a:blipFill>
                <a:blip r:embed="rId4"/>
                <a:stretch>
                  <a:fillRect l="-12500" t="-27711" b="-67470"/>
                </a:stretch>
              </a:blipFill>
            </p:spPr>
            <p:txBody>
              <a:bodyPr/>
              <a:lstStyle/>
              <a:p>
                <a:r>
                  <a:rPr lang="en-US">
                    <a:noFill/>
                  </a:rPr>
                  <a:t> </a:t>
                </a:r>
              </a:p>
            </p:txBody>
          </p:sp>
        </mc:Fallback>
      </mc:AlternateContent>
      <p:sp>
        <p:nvSpPr>
          <p:cNvPr id="37" name="TextBox 36">
            <a:extLst>
              <a:ext uri="{FF2B5EF4-FFF2-40B4-BE49-F238E27FC236}">
                <a16:creationId xmlns:a16="http://schemas.microsoft.com/office/drawing/2014/main" id="{1FA64681-5941-6445-8FA0-12841B96D75A}"/>
              </a:ext>
            </a:extLst>
          </p:cNvPr>
          <p:cNvSpPr txBox="1"/>
          <p:nvPr/>
        </p:nvSpPr>
        <p:spPr>
          <a:xfrm>
            <a:off x="6778892" y="2621531"/>
            <a:ext cx="1907573" cy="338554"/>
          </a:xfrm>
          <a:prstGeom prst="rect">
            <a:avLst/>
          </a:prstGeom>
          <a:solidFill>
            <a:schemeClr val="accent4">
              <a:lumMod val="20000"/>
              <a:lumOff val="80000"/>
            </a:schemeClr>
          </a:solidFill>
        </p:spPr>
        <p:txBody>
          <a:bodyPr wrap="none" rtlCol="0">
            <a:spAutoFit/>
          </a:bodyPr>
          <a:lstStyle/>
          <a:p>
            <a:r>
              <a:rPr lang="en-US" sz="1600" dirty="0"/>
              <a:t>Parameter-shift rule:</a:t>
            </a:r>
          </a:p>
        </p:txBody>
      </p: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5A62B485-A80D-4544-ACDB-865DC113BFFC}"/>
                  </a:ext>
                </a:extLst>
              </p:cNvPr>
              <p:cNvSpPr txBox="1"/>
              <p:nvPr/>
            </p:nvSpPr>
            <p:spPr>
              <a:xfrm>
                <a:off x="7070492" y="4191288"/>
                <a:ext cx="1095941" cy="220317"/>
              </a:xfrm>
              <a:prstGeom prst="rect">
                <a:avLst/>
              </a:prstGeom>
              <a:solidFill>
                <a:schemeClr val="accent5">
                  <a:lumMod val="20000"/>
                  <a:lumOff val="80000"/>
                </a:schemeClr>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r>
                            <m:rPr>
                              <m:sty m:val="p"/>
                            </m:rPr>
                            <a:rPr lang="en-US" sz="1400" b="0" i="0" smtClean="0">
                              <a:latin typeface="Cambria Math" panose="02040503050406030204" pitchFamily="18" charset="0"/>
                            </a:rPr>
                            <m:t>Θ</m:t>
                          </m:r>
                        </m:e>
                        <m:sub>
                          <m:r>
                            <a:rPr lang="en-US" sz="1400" b="0" i="1" smtClean="0">
                              <a:latin typeface="Cambria Math" panose="02040503050406030204" pitchFamily="18" charset="0"/>
                            </a:rPr>
                            <m:t>±</m:t>
                          </m:r>
                        </m:sub>
                      </m:sSub>
                      <m:r>
                        <a:rPr lang="en-US" sz="1400" b="0" i="1" smtClean="0">
                          <a:latin typeface="Cambria Math" panose="02040503050406030204" pitchFamily="18" charset="0"/>
                        </a:rPr>
                        <m:t>=</m:t>
                      </m:r>
                      <m:r>
                        <m:rPr>
                          <m:sty m:val="p"/>
                        </m:rPr>
                        <a:rPr lang="en-US" sz="1400" b="0" i="0" smtClean="0">
                          <a:latin typeface="Cambria Math" panose="02040503050406030204" pitchFamily="18" charset="0"/>
                        </a:rPr>
                        <m:t>Θ</m:t>
                      </m:r>
                      <m:r>
                        <a:rPr lang="en-US" sz="1400" b="0" i="1" smtClean="0">
                          <a:latin typeface="Cambria Math" panose="02040503050406030204" pitchFamily="18" charset="0"/>
                        </a:rPr>
                        <m:t>±</m:t>
                      </m:r>
                      <m:r>
                        <a:rPr lang="en-US" sz="1400" b="0" i="1" smtClean="0">
                          <a:latin typeface="Cambria Math" panose="02040503050406030204" pitchFamily="18" charset="0"/>
                        </a:rPr>
                        <m:t>𝛼</m:t>
                      </m:r>
                      <m:sSub>
                        <m:sSubPr>
                          <m:ctrlPr>
                            <a:rPr lang="en-US" sz="1400" b="1" i="1" smtClean="0">
                              <a:latin typeface="Cambria Math" panose="02040503050406030204" pitchFamily="18" charset="0"/>
                            </a:rPr>
                          </m:ctrlPr>
                        </m:sSubPr>
                        <m:e>
                          <m:r>
                            <a:rPr lang="en-US" sz="1400" b="1" i="1" smtClean="0">
                              <a:latin typeface="Cambria Math" panose="02040503050406030204" pitchFamily="18" charset="0"/>
                            </a:rPr>
                            <m:t>𝒆</m:t>
                          </m:r>
                        </m:e>
                        <m:sub>
                          <m:r>
                            <a:rPr lang="en-US" sz="1400" b="1" i="1" smtClean="0">
                              <a:latin typeface="Cambria Math" panose="02040503050406030204" pitchFamily="18" charset="0"/>
                            </a:rPr>
                            <m:t>𝒍</m:t>
                          </m:r>
                        </m:sub>
                      </m:sSub>
                    </m:oMath>
                  </m:oMathPara>
                </a14:m>
                <a:endParaRPr lang="en-US" sz="1400" b="1" dirty="0"/>
              </a:p>
            </p:txBody>
          </p:sp>
        </mc:Choice>
        <mc:Fallback xmlns="">
          <p:sp>
            <p:nvSpPr>
              <p:cNvPr id="38" name="TextBox 37">
                <a:extLst>
                  <a:ext uri="{FF2B5EF4-FFF2-40B4-BE49-F238E27FC236}">
                    <a16:creationId xmlns:a16="http://schemas.microsoft.com/office/drawing/2014/main" id="{5A62B485-A80D-4544-ACDB-865DC113BFFC}"/>
                  </a:ext>
                </a:extLst>
              </p:cNvPr>
              <p:cNvSpPr txBox="1">
                <a:spLocks noRot="1" noChangeAspect="1" noMove="1" noResize="1" noEditPoints="1" noAdjustHandles="1" noChangeArrowheads="1" noChangeShapeType="1" noTextEdit="1"/>
              </p:cNvSpPr>
              <p:nvPr/>
            </p:nvSpPr>
            <p:spPr>
              <a:xfrm>
                <a:off x="7070492" y="4191288"/>
                <a:ext cx="1095941" cy="220317"/>
              </a:xfrm>
              <a:prstGeom prst="rect">
                <a:avLst/>
              </a:prstGeom>
              <a:blipFill>
                <a:blip r:embed="rId5"/>
                <a:stretch>
                  <a:fillRect l="-3409" r="-1136" b="-16667"/>
                </a:stretch>
              </a:blipFill>
            </p:spPr>
            <p:txBody>
              <a:bodyPr/>
              <a:lstStyle/>
              <a:p>
                <a:r>
                  <a:rPr lang="en-US">
                    <a:noFill/>
                  </a:rPr>
                  <a:t> </a:t>
                </a:r>
              </a:p>
            </p:txBody>
          </p:sp>
        </mc:Fallback>
      </mc:AlternateContent>
      <p:grpSp>
        <p:nvGrpSpPr>
          <p:cNvPr id="42" name="Group 41">
            <a:extLst>
              <a:ext uri="{FF2B5EF4-FFF2-40B4-BE49-F238E27FC236}">
                <a16:creationId xmlns:a16="http://schemas.microsoft.com/office/drawing/2014/main" id="{EE48B43D-8F44-6E4D-90F3-805E3106E6D7}"/>
              </a:ext>
            </a:extLst>
          </p:cNvPr>
          <p:cNvGrpSpPr/>
          <p:nvPr/>
        </p:nvGrpSpPr>
        <p:grpSpPr>
          <a:xfrm>
            <a:off x="6458675" y="4734461"/>
            <a:ext cx="2437892" cy="584775"/>
            <a:chOff x="6458667" y="4726338"/>
            <a:chExt cx="2437892" cy="584775"/>
          </a:xfrm>
        </p:grpSpPr>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817EBD42-5E3F-9148-935E-9EB22D4785B1}"/>
                    </a:ext>
                  </a:extLst>
                </p:cNvPr>
                <p:cNvSpPr txBox="1"/>
                <p:nvPr/>
              </p:nvSpPr>
              <p:spPr>
                <a:xfrm>
                  <a:off x="7533631" y="5011375"/>
                  <a:ext cx="391293" cy="24622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 </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𝑂</m:t>
                            </m:r>
                          </m:e>
                          <m:sub>
                            <m:r>
                              <a:rPr lang="en-US" sz="1600" b="0" i="1" smtClean="0">
                                <a:latin typeface="Cambria Math" panose="02040503050406030204" pitchFamily="18" charset="0"/>
                              </a:rPr>
                              <m:t>𝑘</m:t>
                            </m:r>
                          </m:sub>
                        </m:sSub>
                      </m:oMath>
                    </m:oMathPara>
                  </a14:m>
                  <a:endParaRPr lang="en-US" sz="1600" dirty="0"/>
                </a:p>
              </p:txBody>
            </p:sp>
          </mc:Choice>
          <mc:Fallback xmlns="">
            <p:sp>
              <p:nvSpPr>
                <p:cNvPr id="40" name="TextBox 39">
                  <a:extLst>
                    <a:ext uri="{FF2B5EF4-FFF2-40B4-BE49-F238E27FC236}">
                      <a16:creationId xmlns:a16="http://schemas.microsoft.com/office/drawing/2014/main" id="{817EBD42-5E3F-9148-935E-9EB22D4785B1}"/>
                    </a:ext>
                  </a:extLst>
                </p:cNvPr>
                <p:cNvSpPr txBox="1">
                  <a:spLocks noRot="1" noChangeAspect="1" noMove="1" noResize="1" noEditPoints="1" noAdjustHandles="1" noChangeArrowheads="1" noChangeShapeType="1" noTextEdit="1"/>
                </p:cNvSpPr>
                <p:nvPr/>
              </p:nvSpPr>
              <p:spPr>
                <a:xfrm>
                  <a:off x="7533631" y="5011375"/>
                  <a:ext cx="391293" cy="246221"/>
                </a:xfrm>
                <a:prstGeom prst="rect">
                  <a:avLst/>
                </a:prstGeom>
                <a:blipFill>
                  <a:blip r:embed="rId6"/>
                  <a:stretch>
                    <a:fillRect l="-12903" t="-10000" b="-35000"/>
                  </a:stretch>
                </a:blipFill>
              </p:spPr>
              <p:txBody>
                <a:bodyPr/>
                <a:lstStyle/>
                <a:p>
                  <a:r>
                    <a:rPr lang="en-US">
                      <a:noFill/>
                    </a:rPr>
                    <a:t> </a:t>
                  </a:r>
                </a:p>
              </p:txBody>
            </p:sp>
          </mc:Fallback>
        </mc:AlternateContent>
        <p:sp>
          <p:nvSpPr>
            <p:cNvPr id="41" name="TextBox 40">
              <a:extLst>
                <a:ext uri="{FF2B5EF4-FFF2-40B4-BE49-F238E27FC236}">
                  <a16:creationId xmlns:a16="http://schemas.microsoft.com/office/drawing/2014/main" id="{B5E747C1-5A26-7342-852F-F86CDCD5BF2D}"/>
                </a:ext>
              </a:extLst>
            </p:cNvPr>
            <p:cNvSpPr txBox="1"/>
            <p:nvPr/>
          </p:nvSpPr>
          <p:spPr>
            <a:xfrm>
              <a:off x="6458667" y="4726338"/>
              <a:ext cx="2437892" cy="584775"/>
            </a:xfrm>
            <a:prstGeom prst="rect">
              <a:avLst/>
            </a:prstGeom>
            <a:noFill/>
          </p:spPr>
          <p:txBody>
            <a:bodyPr wrap="square" rtlCol="0">
              <a:spAutoFit/>
            </a:bodyPr>
            <a:lstStyle/>
            <a:p>
              <a:r>
                <a:rPr lang="en-US" sz="1600" dirty="0"/>
                <a:t>NOTE: Accuracy depends on sampling </a:t>
              </a:r>
            </a:p>
          </p:txBody>
        </p:sp>
      </p:grpSp>
      <p:sp>
        <p:nvSpPr>
          <p:cNvPr id="43" name="TextBox 42">
            <a:extLst>
              <a:ext uri="{FF2B5EF4-FFF2-40B4-BE49-F238E27FC236}">
                <a16:creationId xmlns:a16="http://schemas.microsoft.com/office/drawing/2014/main" id="{A7FDEC9D-E3F4-904D-B958-915B4882DC62}"/>
              </a:ext>
            </a:extLst>
          </p:cNvPr>
          <p:cNvSpPr txBox="1"/>
          <p:nvPr/>
        </p:nvSpPr>
        <p:spPr>
          <a:xfrm>
            <a:off x="9443155" y="2394397"/>
            <a:ext cx="2725618" cy="1077218"/>
          </a:xfrm>
          <a:prstGeom prst="rect">
            <a:avLst/>
          </a:prstGeom>
          <a:noFill/>
        </p:spPr>
        <p:txBody>
          <a:bodyPr wrap="none" rtlCol="0">
            <a:spAutoFit/>
          </a:bodyPr>
          <a:lstStyle/>
          <a:p>
            <a:r>
              <a:rPr lang="en-US" sz="1600" dirty="0"/>
              <a:t>Challenges:</a:t>
            </a:r>
          </a:p>
          <a:p>
            <a:pPr marL="342900" indent="-342900">
              <a:buAutoNum type="arabicPeriod"/>
            </a:pPr>
            <a:r>
              <a:rPr lang="en-US" sz="1600" dirty="0"/>
              <a:t>Number of measurements</a:t>
            </a:r>
          </a:p>
          <a:p>
            <a:pPr marL="342900" indent="-342900">
              <a:buAutoNum type="arabicPeriod"/>
            </a:pPr>
            <a:r>
              <a:rPr lang="en-US" sz="1600" dirty="0"/>
              <a:t>Hardware noise</a:t>
            </a:r>
          </a:p>
          <a:p>
            <a:pPr marL="342900" indent="-342900">
              <a:buAutoNum type="arabicPeriod"/>
            </a:pPr>
            <a:r>
              <a:rPr lang="en-US" sz="1600" dirty="0"/>
              <a:t>Barren plateau</a:t>
            </a:r>
          </a:p>
        </p:txBody>
      </p:sp>
      <p:sp>
        <p:nvSpPr>
          <p:cNvPr id="44" name="TextBox 43">
            <a:extLst>
              <a:ext uri="{FF2B5EF4-FFF2-40B4-BE49-F238E27FC236}">
                <a16:creationId xmlns:a16="http://schemas.microsoft.com/office/drawing/2014/main" id="{999EE136-D032-9A43-B8AE-E417967B545E}"/>
              </a:ext>
            </a:extLst>
          </p:cNvPr>
          <p:cNvSpPr txBox="1"/>
          <p:nvPr/>
        </p:nvSpPr>
        <p:spPr>
          <a:xfrm>
            <a:off x="9421307" y="3575098"/>
            <a:ext cx="2725617" cy="1815882"/>
          </a:xfrm>
          <a:prstGeom prst="rect">
            <a:avLst/>
          </a:prstGeom>
          <a:noFill/>
        </p:spPr>
        <p:txBody>
          <a:bodyPr wrap="square" rtlCol="0">
            <a:spAutoFit/>
          </a:bodyPr>
          <a:lstStyle/>
          <a:p>
            <a:r>
              <a:rPr lang="en-US" sz="1600" dirty="0"/>
              <a:t>Approaches (quantum-aware):</a:t>
            </a:r>
          </a:p>
          <a:p>
            <a:pPr marL="342900" indent="-342900">
              <a:buAutoNum type="arabicPeriod"/>
            </a:pPr>
            <a:r>
              <a:rPr lang="en-US" sz="1600" dirty="0"/>
              <a:t>Stochastic gradient descent</a:t>
            </a:r>
          </a:p>
          <a:p>
            <a:pPr marL="342900" indent="-342900">
              <a:buAutoNum type="arabicPeriod"/>
            </a:pPr>
            <a:r>
              <a:rPr lang="en-US" sz="1600" dirty="0"/>
              <a:t>Quantum natural gradient descent</a:t>
            </a:r>
          </a:p>
          <a:p>
            <a:pPr marL="342900" indent="-342900">
              <a:buAutoNum type="arabicPeriod"/>
            </a:pPr>
            <a:r>
              <a:rPr lang="en-US" sz="1600" dirty="0"/>
              <a:t>SPSA</a:t>
            </a:r>
          </a:p>
          <a:p>
            <a:pPr marL="342900" indent="-342900">
              <a:buAutoNum type="arabicPeriod"/>
            </a:pPr>
            <a:r>
              <a:rPr lang="en-US" sz="1600" dirty="0"/>
              <a:t>Gradient-free</a:t>
            </a:r>
          </a:p>
        </p:txBody>
      </p:sp>
      <p:sp>
        <p:nvSpPr>
          <p:cNvPr id="45" name="TextBox 44">
            <a:extLst>
              <a:ext uri="{FF2B5EF4-FFF2-40B4-BE49-F238E27FC236}">
                <a16:creationId xmlns:a16="http://schemas.microsoft.com/office/drawing/2014/main" id="{CE777B73-0581-B149-84C5-13BD3857DE6B}"/>
              </a:ext>
            </a:extLst>
          </p:cNvPr>
          <p:cNvSpPr txBox="1"/>
          <p:nvPr/>
        </p:nvSpPr>
        <p:spPr>
          <a:xfrm>
            <a:off x="9401774" y="5537034"/>
            <a:ext cx="2833276" cy="338554"/>
          </a:xfrm>
          <a:prstGeom prst="rect">
            <a:avLst/>
          </a:prstGeom>
          <a:noFill/>
        </p:spPr>
        <p:txBody>
          <a:bodyPr wrap="none" rtlCol="0">
            <a:spAutoFit/>
          </a:bodyPr>
          <a:lstStyle/>
          <a:p>
            <a:r>
              <a:rPr lang="en-US" sz="1600" dirty="0"/>
              <a:t>Trade-off:  precision vs step-size</a:t>
            </a:r>
          </a:p>
        </p:txBody>
      </p:sp>
    </p:spTree>
    <p:extLst>
      <p:ext uri="{BB962C8B-B14F-4D97-AF65-F5344CB8AC3E}">
        <p14:creationId xmlns:p14="http://schemas.microsoft.com/office/powerpoint/2010/main" val="6788726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A6DC2E-FB40-5240-85D7-89F161A72483}"/>
              </a:ext>
            </a:extLst>
          </p:cNvPr>
          <p:cNvSpPr>
            <a:spLocks noGrp="1"/>
          </p:cNvSpPr>
          <p:nvPr>
            <p:ph type="title"/>
          </p:nvPr>
        </p:nvSpPr>
        <p:spPr/>
        <p:txBody>
          <a:bodyPr/>
          <a:lstStyle/>
          <a:p>
            <a:r>
              <a:rPr lang="en-US" dirty="0"/>
              <a:t>Challenges</a:t>
            </a:r>
          </a:p>
        </p:txBody>
      </p:sp>
      <p:sp>
        <p:nvSpPr>
          <p:cNvPr id="3" name="Slide Number Placeholder 2">
            <a:extLst>
              <a:ext uri="{FF2B5EF4-FFF2-40B4-BE49-F238E27FC236}">
                <a16:creationId xmlns:a16="http://schemas.microsoft.com/office/drawing/2014/main" id="{1D5F971F-3BB1-244C-A6CD-D16B21BE31F9}"/>
              </a:ext>
            </a:extLst>
          </p:cNvPr>
          <p:cNvSpPr>
            <a:spLocks noGrp="1"/>
          </p:cNvSpPr>
          <p:nvPr>
            <p:ph type="sldNum" sz="quarter" idx="12"/>
          </p:nvPr>
        </p:nvSpPr>
        <p:spPr/>
        <p:txBody>
          <a:bodyPr/>
          <a:lstStyle/>
          <a:p>
            <a:fld id="{9E9A47FF-2A8F-4AA7-9FDB-53B65097DCE9}" type="slidenum">
              <a:rPr lang="en-IN" smtClean="0"/>
              <a:t>11</a:t>
            </a:fld>
            <a:endParaRPr lang="en-IN"/>
          </a:p>
        </p:txBody>
      </p:sp>
      <p:sp>
        <p:nvSpPr>
          <p:cNvPr id="4" name="TextBox 3">
            <a:extLst>
              <a:ext uri="{FF2B5EF4-FFF2-40B4-BE49-F238E27FC236}">
                <a16:creationId xmlns:a16="http://schemas.microsoft.com/office/drawing/2014/main" id="{07BD78A6-B89B-0F45-A8EA-D52524FFD8FB}"/>
              </a:ext>
            </a:extLst>
          </p:cNvPr>
          <p:cNvSpPr txBox="1"/>
          <p:nvPr/>
        </p:nvSpPr>
        <p:spPr>
          <a:xfrm>
            <a:off x="1271405" y="1715578"/>
            <a:ext cx="1215589" cy="369332"/>
          </a:xfrm>
          <a:prstGeom prst="rect">
            <a:avLst/>
          </a:prstGeom>
          <a:solidFill>
            <a:srgbClr val="FFFF00"/>
          </a:solidFill>
        </p:spPr>
        <p:txBody>
          <a:bodyPr wrap="none" rtlCol="0">
            <a:spAutoFit/>
          </a:bodyPr>
          <a:lstStyle/>
          <a:p>
            <a:r>
              <a:rPr lang="en-US" dirty="0"/>
              <a:t>Trainability</a:t>
            </a:r>
          </a:p>
        </p:txBody>
      </p:sp>
      <p:cxnSp>
        <p:nvCxnSpPr>
          <p:cNvPr id="5" name="Straight Connector 4">
            <a:extLst>
              <a:ext uri="{FF2B5EF4-FFF2-40B4-BE49-F238E27FC236}">
                <a16:creationId xmlns:a16="http://schemas.microsoft.com/office/drawing/2014/main" id="{205C4245-8767-6C4A-B619-0E1AF62EAE7E}"/>
              </a:ext>
            </a:extLst>
          </p:cNvPr>
          <p:cNvCxnSpPr>
            <a:cxnSpLocks/>
          </p:cNvCxnSpPr>
          <p:nvPr/>
        </p:nvCxnSpPr>
        <p:spPr>
          <a:xfrm>
            <a:off x="4013531" y="1430711"/>
            <a:ext cx="0" cy="4763901"/>
          </a:xfrm>
          <a:prstGeom prst="line">
            <a:avLst/>
          </a:prstGeom>
          <a:ln w="38100">
            <a:solidFill>
              <a:schemeClr val="tx1"/>
            </a:solidFill>
          </a:ln>
        </p:spPr>
        <p:style>
          <a:lnRef idx="3">
            <a:schemeClr val="accent2"/>
          </a:lnRef>
          <a:fillRef idx="0">
            <a:schemeClr val="accent2"/>
          </a:fillRef>
          <a:effectRef idx="2">
            <a:schemeClr val="accent2"/>
          </a:effectRef>
          <a:fontRef idx="minor">
            <a:schemeClr val="tx1"/>
          </a:fontRef>
        </p:style>
      </p:cxnSp>
      <p:cxnSp>
        <p:nvCxnSpPr>
          <p:cNvPr id="6" name="Straight Connector 5">
            <a:extLst>
              <a:ext uri="{FF2B5EF4-FFF2-40B4-BE49-F238E27FC236}">
                <a16:creationId xmlns:a16="http://schemas.microsoft.com/office/drawing/2014/main" id="{93A9EECB-0071-AC41-A7F4-53793BA66D29}"/>
              </a:ext>
            </a:extLst>
          </p:cNvPr>
          <p:cNvCxnSpPr>
            <a:cxnSpLocks/>
          </p:cNvCxnSpPr>
          <p:nvPr/>
        </p:nvCxnSpPr>
        <p:spPr>
          <a:xfrm>
            <a:off x="8175738" y="1430711"/>
            <a:ext cx="54192" cy="4763901"/>
          </a:xfrm>
          <a:prstGeom prst="line">
            <a:avLst/>
          </a:prstGeom>
          <a:ln w="38100">
            <a:solidFill>
              <a:schemeClr val="tx1"/>
            </a:solidFill>
          </a:ln>
        </p:spPr>
        <p:style>
          <a:lnRef idx="3">
            <a:schemeClr val="accent2"/>
          </a:lnRef>
          <a:fillRef idx="0">
            <a:schemeClr val="accent2"/>
          </a:fillRef>
          <a:effectRef idx="2">
            <a:schemeClr val="accent2"/>
          </a:effectRef>
          <a:fontRef idx="minor">
            <a:schemeClr val="tx1"/>
          </a:fontRef>
        </p:style>
      </p:cxnSp>
      <p:sp>
        <p:nvSpPr>
          <p:cNvPr id="7" name="TextBox 6">
            <a:extLst>
              <a:ext uri="{FF2B5EF4-FFF2-40B4-BE49-F238E27FC236}">
                <a16:creationId xmlns:a16="http://schemas.microsoft.com/office/drawing/2014/main" id="{F58BEF97-9B88-A940-89AC-B140ACF3DD22}"/>
              </a:ext>
            </a:extLst>
          </p:cNvPr>
          <p:cNvSpPr txBox="1"/>
          <p:nvPr/>
        </p:nvSpPr>
        <p:spPr>
          <a:xfrm>
            <a:off x="5506582" y="1715578"/>
            <a:ext cx="1071255" cy="369332"/>
          </a:xfrm>
          <a:prstGeom prst="rect">
            <a:avLst/>
          </a:prstGeom>
          <a:solidFill>
            <a:srgbClr val="FFFF00"/>
          </a:solidFill>
        </p:spPr>
        <p:txBody>
          <a:bodyPr wrap="none" rtlCol="0">
            <a:spAutoFit/>
          </a:bodyPr>
          <a:lstStyle/>
          <a:p>
            <a:r>
              <a:rPr lang="en-US" dirty="0"/>
              <a:t>Efficiency</a:t>
            </a:r>
          </a:p>
        </p:txBody>
      </p:sp>
      <p:sp>
        <p:nvSpPr>
          <p:cNvPr id="8" name="TextBox 7">
            <a:extLst>
              <a:ext uri="{FF2B5EF4-FFF2-40B4-BE49-F238E27FC236}">
                <a16:creationId xmlns:a16="http://schemas.microsoft.com/office/drawing/2014/main" id="{628B27EC-67B7-044E-8CDD-2CC9C8EC3FFB}"/>
              </a:ext>
            </a:extLst>
          </p:cNvPr>
          <p:cNvSpPr txBox="1"/>
          <p:nvPr/>
        </p:nvSpPr>
        <p:spPr>
          <a:xfrm>
            <a:off x="9679207" y="1715578"/>
            <a:ext cx="1023101" cy="369332"/>
          </a:xfrm>
          <a:prstGeom prst="rect">
            <a:avLst/>
          </a:prstGeom>
          <a:solidFill>
            <a:srgbClr val="FFFF00"/>
          </a:solidFill>
        </p:spPr>
        <p:txBody>
          <a:bodyPr wrap="none" rtlCol="0">
            <a:spAutoFit/>
          </a:bodyPr>
          <a:lstStyle/>
          <a:p>
            <a:r>
              <a:rPr lang="en-US" dirty="0"/>
              <a:t>Accuracy</a:t>
            </a:r>
          </a:p>
        </p:txBody>
      </p:sp>
      <p:sp>
        <p:nvSpPr>
          <p:cNvPr id="9" name="TextBox 8">
            <a:extLst>
              <a:ext uri="{FF2B5EF4-FFF2-40B4-BE49-F238E27FC236}">
                <a16:creationId xmlns:a16="http://schemas.microsoft.com/office/drawing/2014/main" id="{28D31496-4492-2A4F-85E0-C68A20603039}"/>
              </a:ext>
            </a:extLst>
          </p:cNvPr>
          <p:cNvSpPr txBox="1"/>
          <p:nvPr/>
        </p:nvSpPr>
        <p:spPr>
          <a:xfrm>
            <a:off x="840584" y="6310312"/>
            <a:ext cx="1468672" cy="307777"/>
          </a:xfrm>
          <a:prstGeom prst="rect">
            <a:avLst/>
          </a:prstGeom>
          <a:noFill/>
        </p:spPr>
        <p:txBody>
          <a:bodyPr wrap="none" rtlCol="0">
            <a:spAutoFit/>
          </a:bodyPr>
          <a:lstStyle/>
          <a:p>
            <a:r>
              <a:rPr lang="en-US" sz="1400" dirty="0"/>
              <a:t>Arxiv:2012.09265</a:t>
            </a:r>
          </a:p>
        </p:txBody>
      </p:sp>
      <p:sp>
        <p:nvSpPr>
          <p:cNvPr id="10" name="TextBox 9">
            <a:extLst>
              <a:ext uri="{FF2B5EF4-FFF2-40B4-BE49-F238E27FC236}">
                <a16:creationId xmlns:a16="http://schemas.microsoft.com/office/drawing/2014/main" id="{0C665C5E-BE19-F840-9C6B-B51B025E15B4}"/>
              </a:ext>
            </a:extLst>
          </p:cNvPr>
          <p:cNvSpPr txBox="1"/>
          <p:nvPr/>
        </p:nvSpPr>
        <p:spPr>
          <a:xfrm>
            <a:off x="22991" y="2600663"/>
            <a:ext cx="4035365" cy="1323439"/>
          </a:xfrm>
          <a:prstGeom prst="rect">
            <a:avLst/>
          </a:prstGeom>
          <a:noFill/>
        </p:spPr>
        <p:txBody>
          <a:bodyPr wrap="square" rtlCol="0">
            <a:spAutoFit/>
          </a:bodyPr>
          <a:lstStyle/>
          <a:p>
            <a:pPr marL="342900" indent="-342900">
              <a:buFont typeface="Arial" panose="020B0604020202020204" pitchFamily="34" charset="0"/>
              <a:buChar char="•"/>
            </a:pPr>
            <a:r>
              <a:rPr lang="en-US" sz="1600" dirty="0"/>
              <a:t>Exponentially vanishing partial derivative</a:t>
            </a:r>
          </a:p>
          <a:p>
            <a:pPr marL="342900" indent="-342900">
              <a:buFont typeface="Arial" panose="020B0604020202020204" pitchFamily="34" charset="0"/>
              <a:buChar char="•"/>
            </a:pPr>
            <a:r>
              <a:rPr lang="en-US" sz="1600" dirty="0"/>
              <a:t>Randomly initialized deep QCs exhibit BP</a:t>
            </a:r>
          </a:p>
          <a:p>
            <a:pPr marL="342900" indent="-342900">
              <a:buFont typeface="Arial" panose="020B0604020202020204" pitchFamily="34" charset="0"/>
              <a:buChar char="•"/>
            </a:pPr>
            <a:r>
              <a:rPr lang="en-US" sz="1600" dirty="0"/>
              <a:t>Shallow random: connection b/w locality and trainability</a:t>
            </a:r>
          </a:p>
          <a:p>
            <a:pPr marL="342900" indent="-342900">
              <a:buFont typeface="Arial" panose="020B0604020202020204" pitchFamily="34" charset="0"/>
              <a:buChar char="•"/>
            </a:pPr>
            <a:r>
              <a:rPr lang="en-US" sz="1600" dirty="0"/>
              <a:t>Noise =&gt; BP regardless of ansatz</a:t>
            </a:r>
          </a:p>
        </p:txBody>
      </p:sp>
      <p:sp>
        <p:nvSpPr>
          <p:cNvPr id="11" name="TextBox 10">
            <a:extLst>
              <a:ext uri="{FF2B5EF4-FFF2-40B4-BE49-F238E27FC236}">
                <a16:creationId xmlns:a16="http://schemas.microsoft.com/office/drawing/2014/main" id="{531B2ECF-85F4-5949-9BF0-356E9D180BE6}"/>
              </a:ext>
            </a:extLst>
          </p:cNvPr>
          <p:cNvSpPr txBox="1"/>
          <p:nvPr/>
        </p:nvSpPr>
        <p:spPr>
          <a:xfrm>
            <a:off x="693009" y="4055852"/>
            <a:ext cx="2304092" cy="338554"/>
          </a:xfrm>
          <a:prstGeom prst="rect">
            <a:avLst/>
          </a:prstGeom>
          <a:solidFill>
            <a:schemeClr val="accent5">
              <a:lumMod val="20000"/>
              <a:lumOff val="80000"/>
            </a:schemeClr>
          </a:solidFill>
        </p:spPr>
        <p:txBody>
          <a:bodyPr wrap="none" rtlCol="0">
            <a:spAutoFit/>
          </a:bodyPr>
          <a:lstStyle/>
          <a:p>
            <a:pPr algn="ctr"/>
            <a:r>
              <a:rPr lang="en-US" sz="1600" dirty="0"/>
              <a:t>Ansatz + initial strategies</a:t>
            </a:r>
          </a:p>
        </p:txBody>
      </p:sp>
      <p:sp>
        <p:nvSpPr>
          <p:cNvPr id="12" name="TextBox 11">
            <a:extLst>
              <a:ext uri="{FF2B5EF4-FFF2-40B4-BE49-F238E27FC236}">
                <a16:creationId xmlns:a16="http://schemas.microsoft.com/office/drawing/2014/main" id="{B22D993B-3256-C640-B58F-A6E1A5CB70CA}"/>
              </a:ext>
            </a:extLst>
          </p:cNvPr>
          <p:cNvSpPr txBox="1"/>
          <p:nvPr/>
        </p:nvSpPr>
        <p:spPr>
          <a:xfrm>
            <a:off x="942596" y="2262109"/>
            <a:ext cx="1804918" cy="338554"/>
          </a:xfrm>
          <a:prstGeom prst="rect">
            <a:avLst/>
          </a:prstGeom>
          <a:solidFill>
            <a:schemeClr val="accent5">
              <a:lumMod val="20000"/>
              <a:lumOff val="80000"/>
            </a:schemeClr>
          </a:solidFill>
        </p:spPr>
        <p:txBody>
          <a:bodyPr wrap="none" rtlCol="0">
            <a:spAutoFit/>
          </a:bodyPr>
          <a:lstStyle/>
          <a:p>
            <a:pPr algn="ctr"/>
            <a:r>
              <a:rPr lang="en-US" sz="1600" dirty="0"/>
              <a:t>Barren Plateau (BP)</a:t>
            </a:r>
          </a:p>
        </p:txBody>
      </p:sp>
      <p:sp>
        <p:nvSpPr>
          <p:cNvPr id="13" name="TextBox 12">
            <a:extLst>
              <a:ext uri="{FF2B5EF4-FFF2-40B4-BE49-F238E27FC236}">
                <a16:creationId xmlns:a16="http://schemas.microsoft.com/office/drawing/2014/main" id="{AF1AF015-EC8E-C440-9AA4-A5819773AEF1}"/>
              </a:ext>
            </a:extLst>
          </p:cNvPr>
          <p:cNvSpPr txBox="1"/>
          <p:nvPr/>
        </p:nvSpPr>
        <p:spPr>
          <a:xfrm>
            <a:off x="22990" y="4386591"/>
            <a:ext cx="4035365" cy="1323439"/>
          </a:xfrm>
          <a:prstGeom prst="rect">
            <a:avLst/>
          </a:prstGeom>
          <a:noFill/>
        </p:spPr>
        <p:txBody>
          <a:bodyPr wrap="square" rtlCol="0">
            <a:spAutoFit/>
          </a:bodyPr>
          <a:lstStyle/>
          <a:p>
            <a:pPr marL="342900" indent="-342900">
              <a:buFont typeface="Arial" panose="020B0604020202020204" pitchFamily="34" charset="0"/>
              <a:buChar char="•"/>
            </a:pPr>
            <a:r>
              <a:rPr lang="en-US" sz="1600" dirty="0"/>
              <a:t>Parameter initialization: very important</a:t>
            </a:r>
          </a:p>
          <a:p>
            <a:pPr marL="800100" lvl="1" indent="-342900">
              <a:buFont typeface="Arial" panose="020B0604020202020204" pitchFamily="34" charset="0"/>
              <a:buChar char="•"/>
            </a:pPr>
            <a:r>
              <a:rPr lang="en-US" sz="1600" dirty="0"/>
              <a:t>Far from sol (local min) or hitting BP</a:t>
            </a:r>
          </a:p>
          <a:p>
            <a:pPr marL="800100" lvl="1" indent="-342900">
              <a:buFont typeface="Arial" panose="020B0604020202020204" pitchFamily="34" charset="0"/>
              <a:buChar char="•"/>
            </a:pPr>
            <a:r>
              <a:rPr lang="en-US" sz="1600" dirty="0"/>
              <a:t>Pre-train using ML techniques</a:t>
            </a:r>
          </a:p>
          <a:p>
            <a:pPr marL="342900" indent="-342900">
              <a:buFont typeface="Arial" panose="020B0604020202020204" pitchFamily="34" charset="0"/>
              <a:buChar char="•"/>
            </a:pPr>
            <a:r>
              <a:rPr lang="en-US" sz="1600" dirty="0"/>
              <a:t>Problem inspired structured ansatz</a:t>
            </a:r>
          </a:p>
          <a:p>
            <a:pPr marL="342900" indent="-342900">
              <a:buFont typeface="Arial" panose="020B0604020202020204" pitchFamily="34" charset="0"/>
              <a:buChar char="•"/>
            </a:pPr>
            <a:r>
              <a:rPr lang="en-US" sz="1600" dirty="0"/>
              <a:t>Optimizers tailored to mitigate BP</a:t>
            </a:r>
          </a:p>
        </p:txBody>
      </p:sp>
      <p:sp>
        <p:nvSpPr>
          <p:cNvPr id="14" name="TextBox 13">
            <a:extLst>
              <a:ext uri="{FF2B5EF4-FFF2-40B4-BE49-F238E27FC236}">
                <a16:creationId xmlns:a16="http://schemas.microsoft.com/office/drawing/2014/main" id="{957C023D-9215-534A-B070-28B53D0A4308}"/>
              </a:ext>
            </a:extLst>
          </p:cNvPr>
          <p:cNvSpPr txBox="1"/>
          <p:nvPr/>
        </p:nvSpPr>
        <p:spPr>
          <a:xfrm>
            <a:off x="4045502" y="2315060"/>
            <a:ext cx="4216295" cy="584775"/>
          </a:xfrm>
          <a:prstGeom prst="rect">
            <a:avLst/>
          </a:prstGeom>
          <a:noFill/>
        </p:spPr>
        <p:txBody>
          <a:bodyPr wrap="square" rtlCol="0">
            <a:spAutoFit/>
          </a:bodyPr>
          <a:lstStyle/>
          <a:p>
            <a:r>
              <a:rPr lang="en-US" sz="1600" b="1" dirty="0"/>
              <a:t>Problem</a:t>
            </a:r>
            <a:r>
              <a:rPr lang="en-US" sz="1600" dirty="0"/>
              <a:t>: Estimate expectation value efficiently (related to number of measurements)</a:t>
            </a:r>
          </a:p>
        </p:txBody>
      </p:sp>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A805F841-087F-6243-B41E-577E76EBC8A1}"/>
                  </a:ext>
                </a:extLst>
              </p:cNvPr>
              <p:cNvSpPr/>
              <p:nvPr/>
            </p:nvSpPr>
            <p:spPr>
              <a:xfrm>
                <a:off x="5021898" y="2899835"/>
                <a:ext cx="2193742" cy="689804"/>
              </a:xfrm>
              <a:prstGeom prst="rect">
                <a:avLst/>
              </a:prstGeom>
              <a:solidFill>
                <a:schemeClr val="accent5">
                  <a:lumMod val="20000"/>
                  <a:lumOff val="80000"/>
                </a:schemeClr>
              </a:solidFill>
            </p:spPr>
            <p:txBody>
              <a:bodyPr wrap="none">
                <a:spAutoFit/>
              </a:bodyPr>
              <a:lstStyle/>
              <a:p>
                <a:pPr/>
                <a14:m>
                  <m:oMathPara xmlns:m="http://schemas.openxmlformats.org/officeDocument/2006/math">
                    <m:oMathParaPr>
                      <m:jc m:val="center"/>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𝑂</m:t>
                          </m:r>
                        </m:e>
                        <m:sub>
                          <m:r>
                            <a:rPr lang="en-US" sz="1600" b="0" i="1" smtClean="0">
                              <a:latin typeface="Cambria Math" panose="02040503050406030204" pitchFamily="18" charset="0"/>
                            </a:rPr>
                            <m:t>𝑘</m:t>
                          </m:r>
                        </m:sub>
                      </m:sSub>
                      <m:r>
                        <a:rPr lang="en-US" sz="1600" b="0" i="1" smtClean="0">
                          <a:latin typeface="Cambria Math" panose="02040503050406030204" pitchFamily="18" charset="0"/>
                        </a:rPr>
                        <m:t>⇒.         </m:t>
                      </m:r>
                      <m:acc>
                        <m:accPr>
                          <m:chr m:val="̂"/>
                          <m:ctrlPr>
                            <a:rPr lang="en-US" sz="1600" b="0" i="1" smtClean="0">
                              <a:latin typeface="Cambria Math" panose="02040503050406030204" pitchFamily="18" charset="0"/>
                            </a:rPr>
                          </m:ctrlPr>
                        </m:accPr>
                        <m:e>
                          <m:r>
                            <a:rPr lang="en-US" sz="1600" b="0" i="1" smtClean="0">
                              <a:latin typeface="Cambria Math" panose="02040503050406030204" pitchFamily="18" charset="0"/>
                            </a:rPr>
                            <m:t>𝐻</m:t>
                          </m:r>
                        </m:e>
                      </m:acc>
                      <m:r>
                        <a:rPr lang="en-US" sz="1600" b="0" i="1" smtClean="0">
                          <a:latin typeface="Cambria Math" panose="02040503050406030204" pitchFamily="18" charset="0"/>
                        </a:rPr>
                        <m:t>=</m:t>
                      </m:r>
                      <m:nary>
                        <m:naryPr>
                          <m:chr m:val="∑"/>
                          <m:supHide m:val="on"/>
                          <m:ctrlPr>
                            <a:rPr lang="en-US" sz="1600" b="0" i="1" smtClean="0">
                              <a:latin typeface="Cambria Math" panose="02040503050406030204" pitchFamily="18" charset="0"/>
                            </a:rPr>
                          </m:ctrlPr>
                        </m:naryPr>
                        <m:sub>
                          <m:r>
                            <m:rPr>
                              <m:brk m:alnAt="7"/>
                            </m:rPr>
                            <a:rPr lang="en-US" sz="1600" b="0" i="1" smtClean="0">
                              <a:latin typeface="Cambria Math" panose="02040503050406030204" pitchFamily="18" charset="0"/>
                            </a:rPr>
                            <m:t>𝑖</m:t>
                          </m:r>
                        </m:sub>
                        <m:sup/>
                        <m:e>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𝑐</m:t>
                              </m:r>
                            </m:e>
                            <m:sub>
                              <m:r>
                                <a:rPr lang="en-US" sz="1600" b="0" i="1" smtClean="0">
                                  <a:latin typeface="Cambria Math" panose="02040503050406030204" pitchFamily="18" charset="0"/>
                                </a:rPr>
                                <m:t>𝑖</m:t>
                              </m:r>
                            </m:sub>
                          </m:sSub>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𝜎</m:t>
                              </m:r>
                            </m:e>
                            <m:sub>
                              <m:r>
                                <a:rPr lang="en-US" sz="1600" b="0" i="1" smtClean="0">
                                  <a:latin typeface="Cambria Math" panose="02040503050406030204" pitchFamily="18" charset="0"/>
                                </a:rPr>
                                <m:t>𝑖</m:t>
                              </m:r>
                            </m:sub>
                          </m:sSub>
                        </m:e>
                      </m:nary>
                    </m:oMath>
                  </m:oMathPara>
                </a14:m>
                <a:endParaRPr lang="en-US" sz="1600" dirty="0"/>
              </a:p>
            </p:txBody>
          </p:sp>
        </mc:Choice>
        <mc:Fallback xmlns="">
          <p:sp>
            <p:nvSpPr>
              <p:cNvPr id="16" name="Rectangle 15">
                <a:extLst>
                  <a:ext uri="{FF2B5EF4-FFF2-40B4-BE49-F238E27FC236}">
                    <a16:creationId xmlns:a16="http://schemas.microsoft.com/office/drawing/2014/main" id="{A805F841-087F-6243-B41E-577E76EBC8A1}"/>
                  </a:ext>
                </a:extLst>
              </p:cNvPr>
              <p:cNvSpPr>
                <a:spLocks noRot="1" noChangeAspect="1" noMove="1" noResize="1" noEditPoints="1" noAdjustHandles="1" noChangeArrowheads="1" noChangeShapeType="1" noTextEdit="1"/>
              </p:cNvSpPr>
              <p:nvPr/>
            </p:nvSpPr>
            <p:spPr>
              <a:xfrm>
                <a:off x="5021898" y="2899835"/>
                <a:ext cx="2193742" cy="689804"/>
              </a:xfrm>
              <a:prstGeom prst="rect">
                <a:avLst/>
              </a:prstGeom>
              <a:blipFill>
                <a:blip r:embed="rId2"/>
                <a:stretch>
                  <a:fillRect t="-123636" r="-1724" b="-174545"/>
                </a:stretch>
              </a:blipFill>
            </p:spPr>
            <p:txBody>
              <a:bodyPr/>
              <a:lstStyle/>
              <a:p>
                <a:r>
                  <a:rPr lang="en-US">
                    <a:noFill/>
                  </a:rPr>
                  <a:t> </a:t>
                </a:r>
              </a:p>
            </p:txBody>
          </p:sp>
        </mc:Fallback>
      </mc:AlternateContent>
      <p:sp>
        <p:nvSpPr>
          <p:cNvPr id="17" name="TextBox 16">
            <a:extLst>
              <a:ext uri="{FF2B5EF4-FFF2-40B4-BE49-F238E27FC236}">
                <a16:creationId xmlns:a16="http://schemas.microsoft.com/office/drawing/2014/main" id="{011EB419-9D3E-7046-8BBD-17B0716E59EA}"/>
              </a:ext>
            </a:extLst>
          </p:cNvPr>
          <p:cNvSpPr txBox="1"/>
          <p:nvPr/>
        </p:nvSpPr>
        <p:spPr>
          <a:xfrm>
            <a:off x="5502801" y="3784184"/>
            <a:ext cx="1170385" cy="338554"/>
          </a:xfrm>
          <a:prstGeom prst="rect">
            <a:avLst/>
          </a:prstGeom>
          <a:solidFill>
            <a:schemeClr val="accent5">
              <a:lumMod val="20000"/>
              <a:lumOff val="80000"/>
            </a:schemeClr>
          </a:solidFill>
        </p:spPr>
        <p:txBody>
          <a:bodyPr wrap="none" rtlCol="0">
            <a:spAutoFit/>
          </a:bodyPr>
          <a:lstStyle/>
          <a:p>
            <a:pPr algn="ctr"/>
            <a:r>
              <a:rPr lang="en-US" sz="1600" dirty="0"/>
              <a:t>Approaches</a:t>
            </a:r>
          </a:p>
        </p:txBody>
      </p:sp>
      <p:sp>
        <p:nvSpPr>
          <p:cNvPr id="18" name="TextBox 17">
            <a:extLst>
              <a:ext uri="{FF2B5EF4-FFF2-40B4-BE49-F238E27FC236}">
                <a16:creationId xmlns:a16="http://schemas.microsoft.com/office/drawing/2014/main" id="{87D41717-B916-524F-AFFB-B5502A023EAC}"/>
              </a:ext>
            </a:extLst>
          </p:cNvPr>
          <p:cNvSpPr txBox="1"/>
          <p:nvPr/>
        </p:nvSpPr>
        <p:spPr>
          <a:xfrm>
            <a:off x="4051421" y="4225129"/>
            <a:ext cx="4216289" cy="1569660"/>
          </a:xfrm>
          <a:prstGeom prst="rect">
            <a:avLst/>
          </a:prstGeom>
          <a:noFill/>
        </p:spPr>
        <p:txBody>
          <a:bodyPr wrap="square" rtlCol="0">
            <a:spAutoFit/>
          </a:bodyPr>
          <a:lstStyle/>
          <a:p>
            <a:pPr marL="342900" indent="-342900">
              <a:buFont typeface="Arial" panose="020B0604020202020204" pitchFamily="34" charset="0"/>
              <a:buChar char="•"/>
            </a:pPr>
            <a:r>
              <a:rPr lang="en-US" sz="1600" dirty="0"/>
              <a:t>Challenge: number of terms</a:t>
            </a:r>
          </a:p>
          <a:p>
            <a:pPr marL="342900" indent="-342900">
              <a:buFont typeface="Arial" panose="020B0604020202020204" pitchFamily="34" charset="0"/>
              <a:buChar char="•"/>
            </a:pPr>
            <a:r>
              <a:rPr lang="en-US" sz="1600" dirty="0"/>
              <a:t>Pauli strings: commuting + non-commuting</a:t>
            </a:r>
          </a:p>
          <a:p>
            <a:pPr marL="342900" indent="-342900">
              <a:buFont typeface="Arial" panose="020B0604020202020204" pitchFamily="34" charset="0"/>
              <a:buChar char="•"/>
            </a:pPr>
            <a:r>
              <a:rPr lang="en-US" sz="1600" dirty="0"/>
              <a:t>Improve measurement efficiency by allocating num shots as a function of co-eff</a:t>
            </a:r>
          </a:p>
          <a:p>
            <a:pPr marL="342900" indent="-342900">
              <a:buFont typeface="Arial" panose="020B0604020202020204" pitchFamily="34" charset="0"/>
              <a:buChar char="•"/>
            </a:pPr>
            <a:r>
              <a:rPr lang="en-US" sz="1600" dirty="0"/>
              <a:t>Classical shadow or shadow tomography</a:t>
            </a:r>
          </a:p>
          <a:p>
            <a:pPr marL="342900" indent="-342900">
              <a:buFont typeface="Arial" panose="020B0604020202020204" pitchFamily="34" charset="0"/>
              <a:buChar char="•"/>
            </a:pPr>
            <a:r>
              <a:rPr lang="en-US" sz="1600" dirty="0"/>
              <a:t>Neural network </a:t>
            </a:r>
            <a:r>
              <a:rPr lang="en-US" sz="1600" dirty="0" err="1"/>
              <a:t>tomorgraphy</a:t>
            </a:r>
            <a:endParaRPr lang="en-US" sz="1600" dirty="0"/>
          </a:p>
        </p:txBody>
      </p:sp>
      <p:sp>
        <p:nvSpPr>
          <p:cNvPr id="19" name="TextBox 18">
            <a:extLst>
              <a:ext uri="{FF2B5EF4-FFF2-40B4-BE49-F238E27FC236}">
                <a16:creationId xmlns:a16="http://schemas.microsoft.com/office/drawing/2014/main" id="{C5723B67-CF1F-D647-B85F-24E46C783199}"/>
              </a:ext>
            </a:extLst>
          </p:cNvPr>
          <p:cNvSpPr txBox="1"/>
          <p:nvPr/>
        </p:nvSpPr>
        <p:spPr>
          <a:xfrm>
            <a:off x="9204144" y="2250820"/>
            <a:ext cx="2334486" cy="338554"/>
          </a:xfrm>
          <a:prstGeom prst="rect">
            <a:avLst/>
          </a:prstGeom>
          <a:solidFill>
            <a:schemeClr val="accent5">
              <a:lumMod val="20000"/>
              <a:lumOff val="80000"/>
            </a:schemeClr>
          </a:solidFill>
        </p:spPr>
        <p:txBody>
          <a:bodyPr wrap="none" rtlCol="0">
            <a:spAutoFit/>
          </a:bodyPr>
          <a:lstStyle/>
          <a:p>
            <a:pPr algn="ctr"/>
            <a:r>
              <a:rPr lang="en-US" sz="1600" dirty="0"/>
              <a:t>Impact of hardware noise</a:t>
            </a:r>
          </a:p>
        </p:txBody>
      </p:sp>
      <p:sp>
        <p:nvSpPr>
          <p:cNvPr id="20" name="TextBox 19">
            <a:extLst>
              <a:ext uri="{FF2B5EF4-FFF2-40B4-BE49-F238E27FC236}">
                <a16:creationId xmlns:a16="http://schemas.microsoft.com/office/drawing/2014/main" id="{6CA3313A-6C32-5340-8849-2E7F87E7399B}"/>
              </a:ext>
            </a:extLst>
          </p:cNvPr>
          <p:cNvSpPr txBox="1"/>
          <p:nvPr/>
        </p:nvSpPr>
        <p:spPr>
          <a:xfrm>
            <a:off x="8867331" y="3572403"/>
            <a:ext cx="3005439" cy="338554"/>
          </a:xfrm>
          <a:prstGeom prst="rect">
            <a:avLst/>
          </a:prstGeom>
          <a:solidFill>
            <a:schemeClr val="accent5">
              <a:lumMod val="20000"/>
              <a:lumOff val="80000"/>
            </a:schemeClr>
          </a:solidFill>
        </p:spPr>
        <p:txBody>
          <a:bodyPr wrap="none" rtlCol="0">
            <a:spAutoFit/>
          </a:bodyPr>
          <a:lstStyle/>
          <a:p>
            <a:pPr algn="ctr"/>
            <a:r>
              <a:rPr lang="en-US" sz="1600" dirty="0"/>
              <a:t>Noise resilience + error mitigation</a:t>
            </a:r>
          </a:p>
        </p:txBody>
      </p:sp>
      <p:sp>
        <p:nvSpPr>
          <p:cNvPr id="21" name="TextBox 20">
            <a:extLst>
              <a:ext uri="{FF2B5EF4-FFF2-40B4-BE49-F238E27FC236}">
                <a16:creationId xmlns:a16="http://schemas.microsoft.com/office/drawing/2014/main" id="{6B1CB87D-5632-0B45-B260-B3F35DF3A82B}"/>
              </a:ext>
            </a:extLst>
          </p:cNvPr>
          <p:cNvSpPr txBox="1"/>
          <p:nvPr/>
        </p:nvSpPr>
        <p:spPr>
          <a:xfrm>
            <a:off x="8274755" y="2583017"/>
            <a:ext cx="3917245" cy="830997"/>
          </a:xfrm>
          <a:prstGeom prst="rect">
            <a:avLst/>
          </a:prstGeom>
          <a:noFill/>
        </p:spPr>
        <p:txBody>
          <a:bodyPr wrap="square" rtlCol="0">
            <a:spAutoFit/>
          </a:bodyPr>
          <a:lstStyle/>
          <a:p>
            <a:pPr marL="342900" indent="-342900">
              <a:buFont typeface="Arial" panose="020B0604020202020204" pitchFamily="34" charset="0"/>
              <a:buChar char="•"/>
            </a:pPr>
            <a:r>
              <a:rPr lang="en-US" sz="1600" dirty="0"/>
              <a:t>Typically, noise slows down training</a:t>
            </a:r>
          </a:p>
          <a:p>
            <a:pPr marL="342900" indent="-342900">
              <a:buFont typeface="Arial" panose="020B0604020202020204" pitchFamily="34" charset="0"/>
              <a:buChar char="•"/>
            </a:pPr>
            <a:r>
              <a:rPr lang="en-US" sz="1600" dirty="0"/>
              <a:t>Noise induced BP =&gt; difficult trainability</a:t>
            </a:r>
          </a:p>
          <a:p>
            <a:pPr marL="342900" indent="-342900">
              <a:buFont typeface="Arial" panose="020B0604020202020204" pitchFamily="34" charset="0"/>
              <a:buChar char="•"/>
            </a:pPr>
            <a:r>
              <a:rPr lang="en-US" sz="1600" dirty="0"/>
              <a:t>Noise impacts cost function evaluation</a:t>
            </a:r>
          </a:p>
        </p:txBody>
      </p:sp>
      <p:sp>
        <p:nvSpPr>
          <p:cNvPr id="22" name="TextBox 21">
            <a:extLst>
              <a:ext uri="{FF2B5EF4-FFF2-40B4-BE49-F238E27FC236}">
                <a16:creationId xmlns:a16="http://schemas.microsoft.com/office/drawing/2014/main" id="{5518DCE5-264F-4146-A4D1-C89DE3356979}"/>
              </a:ext>
            </a:extLst>
          </p:cNvPr>
          <p:cNvSpPr txBox="1"/>
          <p:nvPr/>
        </p:nvSpPr>
        <p:spPr>
          <a:xfrm>
            <a:off x="8261906" y="3963007"/>
            <a:ext cx="3930094" cy="2062103"/>
          </a:xfrm>
          <a:prstGeom prst="rect">
            <a:avLst/>
          </a:prstGeom>
          <a:noFill/>
        </p:spPr>
        <p:txBody>
          <a:bodyPr wrap="square" rtlCol="0">
            <a:spAutoFit/>
          </a:bodyPr>
          <a:lstStyle/>
          <a:p>
            <a:pPr marL="342900" indent="-342900">
              <a:buFont typeface="Arial" panose="020B0604020202020204" pitchFamily="34" charset="0"/>
              <a:buChar char="•"/>
            </a:pPr>
            <a:r>
              <a:rPr lang="en-US" sz="1600" dirty="0"/>
              <a:t>VQAs are resilient to coherent errors</a:t>
            </a:r>
          </a:p>
          <a:p>
            <a:pPr marL="342900" indent="-342900">
              <a:buFont typeface="Arial" panose="020B0604020202020204" pitchFamily="34" charset="0"/>
              <a:buChar char="•"/>
            </a:pPr>
            <a:r>
              <a:rPr lang="en-US" sz="1600" dirty="0"/>
              <a:t>In some cases global min of noisy cost function corresponds to true global min</a:t>
            </a:r>
          </a:p>
          <a:p>
            <a:pPr marL="342900" indent="-342900">
              <a:buFont typeface="Arial" panose="020B0604020202020204" pitchFamily="34" charset="0"/>
              <a:buChar char="•"/>
            </a:pPr>
            <a:r>
              <a:rPr lang="en-US" sz="1600" dirty="0"/>
              <a:t>Zero-noise extrapolation</a:t>
            </a:r>
          </a:p>
          <a:p>
            <a:pPr marL="342900" indent="-342900">
              <a:buFont typeface="Arial" panose="020B0604020202020204" pitchFamily="34" charset="0"/>
              <a:buChar char="•"/>
            </a:pPr>
            <a:r>
              <a:rPr lang="en-US" sz="1600"/>
              <a:t>Probabilistic </a:t>
            </a:r>
            <a:r>
              <a:rPr lang="en-US" sz="1600" dirty="0"/>
              <a:t>error mitigation </a:t>
            </a:r>
            <a:r>
              <a:rPr lang="en-US" sz="1600"/>
              <a:t>using near-Clifford </a:t>
            </a:r>
            <a:r>
              <a:rPr lang="en-US" sz="1600" dirty="0"/>
              <a:t>circuits</a:t>
            </a:r>
          </a:p>
          <a:p>
            <a:pPr marL="342900" indent="-342900">
              <a:buFont typeface="Arial" panose="020B0604020202020204" pitchFamily="34" charset="0"/>
              <a:buChar char="•"/>
            </a:pPr>
            <a:r>
              <a:rPr lang="en-US" sz="1600" dirty="0"/>
              <a:t>Subspace expansion: works better for coherent noise than stochastic noise</a:t>
            </a:r>
          </a:p>
        </p:txBody>
      </p:sp>
    </p:spTree>
    <p:extLst>
      <p:ext uri="{BB962C8B-B14F-4D97-AF65-F5344CB8AC3E}">
        <p14:creationId xmlns:p14="http://schemas.microsoft.com/office/powerpoint/2010/main" val="27196752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BFF946-BC04-604E-8A19-FCB49D820034}"/>
              </a:ext>
            </a:extLst>
          </p:cNvPr>
          <p:cNvSpPr>
            <a:spLocks noGrp="1"/>
          </p:cNvSpPr>
          <p:nvPr>
            <p:ph type="title"/>
          </p:nvPr>
        </p:nvSpPr>
        <p:spPr/>
        <p:txBody>
          <a:bodyPr/>
          <a:lstStyle/>
          <a:p>
            <a:r>
              <a:rPr lang="en-US" dirty="0"/>
              <a:t>Derivatives</a:t>
            </a:r>
            <a:br>
              <a:rPr lang="en-US" sz="3600" dirty="0"/>
            </a:br>
            <a:r>
              <a:rPr lang="en-US" sz="2800" dirty="0"/>
              <a:t>It’s a zoo out there</a:t>
            </a:r>
          </a:p>
        </p:txBody>
      </p:sp>
      <p:sp>
        <p:nvSpPr>
          <p:cNvPr id="3" name="TextBox 2">
            <a:extLst>
              <a:ext uri="{FF2B5EF4-FFF2-40B4-BE49-F238E27FC236}">
                <a16:creationId xmlns:a16="http://schemas.microsoft.com/office/drawing/2014/main" id="{E028EE9D-10FC-6D41-8DBC-5F00AF1D2040}"/>
              </a:ext>
            </a:extLst>
          </p:cNvPr>
          <p:cNvSpPr txBox="1"/>
          <p:nvPr/>
        </p:nvSpPr>
        <p:spPr>
          <a:xfrm>
            <a:off x="1219215" y="2060436"/>
            <a:ext cx="3850541" cy="369332"/>
          </a:xfrm>
          <a:prstGeom prst="rect">
            <a:avLst/>
          </a:prstGeom>
          <a:solidFill>
            <a:schemeClr val="accent6">
              <a:lumMod val="60000"/>
              <a:lumOff val="40000"/>
            </a:schemeClr>
          </a:solidFill>
        </p:spPr>
        <p:txBody>
          <a:bodyPr wrap="none" rtlCol="0">
            <a:spAutoFit/>
          </a:bodyPr>
          <a:lstStyle/>
          <a:p>
            <a:r>
              <a:rPr lang="en-US" dirty="0"/>
              <a:t>Variational Quantum </a:t>
            </a:r>
            <a:r>
              <a:rPr lang="en-US" dirty="0" err="1"/>
              <a:t>Eigensolver</a:t>
            </a:r>
            <a:r>
              <a:rPr lang="en-US" dirty="0"/>
              <a:t> (VQE)</a:t>
            </a:r>
          </a:p>
        </p:txBody>
      </p:sp>
      <p:sp>
        <p:nvSpPr>
          <p:cNvPr id="4" name="TextBox 3">
            <a:extLst>
              <a:ext uri="{FF2B5EF4-FFF2-40B4-BE49-F238E27FC236}">
                <a16:creationId xmlns:a16="http://schemas.microsoft.com/office/drawing/2014/main" id="{854F126F-2965-1041-A3CA-A87A40DA4BEE}"/>
              </a:ext>
            </a:extLst>
          </p:cNvPr>
          <p:cNvSpPr txBox="1"/>
          <p:nvPr/>
        </p:nvSpPr>
        <p:spPr>
          <a:xfrm>
            <a:off x="5976731" y="2047461"/>
            <a:ext cx="5343322" cy="369332"/>
          </a:xfrm>
          <a:prstGeom prst="rect">
            <a:avLst/>
          </a:prstGeom>
          <a:solidFill>
            <a:schemeClr val="accent6">
              <a:lumMod val="60000"/>
              <a:lumOff val="40000"/>
            </a:schemeClr>
          </a:solidFill>
        </p:spPr>
        <p:txBody>
          <a:bodyPr wrap="none" rtlCol="0">
            <a:spAutoFit/>
          </a:bodyPr>
          <a:lstStyle/>
          <a:p>
            <a:r>
              <a:rPr lang="en-US" dirty="0"/>
              <a:t>Quantum Approximate Optimization Algorithm (QAOA)</a:t>
            </a:r>
          </a:p>
        </p:txBody>
      </p:sp>
      <p:sp>
        <p:nvSpPr>
          <p:cNvPr id="5" name="TextBox 4">
            <a:extLst>
              <a:ext uri="{FF2B5EF4-FFF2-40B4-BE49-F238E27FC236}">
                <a16:creationId xmlns:a16="http://schemas.microsoft.com/office/drawing/2014/main" id="{C95CAD34-BE37-D244-94F0-5E3EF69C541F}"/>
              </a:ext>
            </a:extLst>
          </p:cNvPr>
          <p:cNvSpPr txBox="1"/>
          <p:nvPr/>
        </p:nvSpPr>
        <p:spPr>
          <a:xfrm>
            <a:off x="754557" y="2883933"/>
            <a:ext cx="3301096" cy="369332"/>
          </a:xfrm>
          <a:prstGeom prst="rect">
            <a:avLst/>
          </a:prstGeom>
          <a:solidFill>
            <a:schemeClr val="accent4"/>
          </a:solidFill>
        </p:spPr>
        <p:txBody>
          <a:bodyPr wrap="none" rtlCol="0">
            <a:spAutoFit/>
          </a:bodyPr>
          <a:lstStyle/>
          <a:p>
            <a:r>
              <a:rPr lang="en-US" dirty="0"/>
              <a:t>Variational Quantum </a:t>
            </a:r>
            <a:r>
              <a:rPr lang="en-US" dirty="0" err="1"/>
              <a:t>Thermalizer</a:t>
            </a:r>
            <a:endParaRPr lang="en-US" dirty="0"/>
          </a:p>
        </p:txBody>
      </p:sp>
      <p:sp>
        <p:nvSpPr>
          <p:cNvPr id="6" name="TextBox 5">
            <a:extLst>
              <a:ext uri="{FF2B5EF4-FFF2-40B4-BE49-F238E27FC236}">
                <a16:creationId xmlns:a16="http://schemas.microsoft.com/office/drawing/2014/main" id="{C5CE7497-B3F5-484B-82F2-8B32478290B1}"/>
              </a:ext>
            </a:extLst>
          </p:cNvPr>
          <p:cNvSpPr txBox="1"/>
          <p:nvPr/>
        </p:nvSpPr>
        <p:spPr>
          <a:xfrm>
            <a:off x="5889640" y="2899042"/>
            <a:ext cx="4163319" cy="369332"/>
          </a:xfrm>
          <a:prstGeom prst="rect">
            <a:avLst/>
          </a:prstGeom>
          <a:solidFill>
            <a:schemeClr val="accent4"/>
          </a:solidFill>
        </p:spPr>
        <p:txBody>
          <a:bodyPr wrap="none" rtlCol="0">
            <a:spAutoFit/>
          </a:bodyPr>
          <a:lstStyle/>
          <a:p>
            <a:r>
              <a:rPr lang="en-US" dirty="0"/>
              <a:t>Variational Quantum State Diagonalization</a:t>
            </a:r>
          </a:p>
        </p:txBody>
      </p:sp>
      <p:sp>
        <p:nvSpPr>
          <p:cNvPr id="7" name="TextBox 6">
            <a:extLst>
              <a:ext uri="{FF2B5EF4-FFF2-40B4-BE49-F238E27FC236}">
                <a16:creationId xmlns:a16="http://schemas.microsoft.com/office/drawing/2014/main" id="{4241C8A2-3BEC-6042-9096-F12ADD5F39D4}"/>
              </a:ext>
            </a:extLst>
          </p:cNvPr>
          <p:cNvSpPr txBox="1"/>
          <p:nvPr/>
        </p:nvSpPr>
        <p:spPr>
          <a:xfrm>
            <a:off x="5117335" y="3414565"/>
            <a:ext cx="4833759" cy="369332"/>
          </a:xfrm>
          <a:prstGeom prst="rect">
            <a:avLst/>
          </a:prstGeom>
          <a:solidFill>
            <a:schemeClr val="accent4"/>
          </a:solidFill>
        </p:spPr>
        <p:txBody>
          <a:bodyPr wrap="none" rtlCol="0">
            <a:spAutoFit/>
          </a:bodyPr>
          <a:lstStyle/>
          <a:p>
            <a:r>
              <a:rPr lang="en-US" dirty="0"/>
              <a:t>Variational Quantum Hamiltonian Diagonalization</a:t>
            </a:r>
          </a:p>
        </p:txBody>
      </p:sp>
      <p:sp>
        <p:nvSpPr>
          <p:cNvPr id="8" name="TextBox 7">
            <a:extLst>
              <a:ext uri="{FF2B5EF4-FFF2-40B4-BE49-F238E27FC236}">
                <a16:creationId xmlns:a16="http://schemas.microsoft.com/office/drawing/2014/main" id="{44E5B82E-C7DC-204D-B858-2806FDA59E46}"/>
              </a:ext>
            </a:extLst>
          </p:cNvPr>
          <p:cNvSpPr txBox="1"/>
          <p:nvPr/>
        </p:nvSpPr>
        <p:spPr>
          <a:xfrm>
            <a:off x="1612556" y="4309954"/>
            <a:ext cx="1646092" cy="369332"/>
          </a:xfrm>
          <a:prstGeom prst="rect">
            <a:avLst/>
          </a:prstGeom>
          <a:solidFill>
            <a:schemeClr val="accent5">
              <a:lumMod val="40000"/>
              <a:lumOff val="60000"/>
            </a:schemeClr>
          </a:solidFill>
        </p:spPr>
        <p:txBody>
          <a:bodyPr wrap="none" rtlCol="0">
            <a:spAutoFit/>
          </a:bodyPr>
          <a:lstStyle/>
          <a:p>
            <a:r>
              <a:rPr lang="en-US" dirty="0"/>
              <a:t>Quantum GANs</a:t>
            </a:r>
          </a:p>
        </p:txBody>
      </p:sp>
      <p:sp>
        <p:nvSpPr>
          <p:cNvPr id="9" name="TextBox 8">
            <a:extLst>
              <a:ext uri="{FF2B5EF4-FFF2-40B4-BE49-F238E27FC236}">
                <a16:creationId xmlns:a16="http://schemas.microsoft.com/office/drawing/2014/main" id="{3EE86067-8C30-F541-96EF-EAA1AAE1C775}"/>
              </a:ext>
            </a:extLst>
          </p:cNvPr>
          <p:cNvSpPr txBox="1"/>
          <p:nvPr/>
        </p:nvSpPr>
        <p:spPr>
          <a:xfrm>
            <a:off x="4043514" y="4309954"/>
            <a:ext cx="2052485" cy="369332"/>
          </a:xfrm>
          <a:prstGeom prst="rect">
            <a:avLst/>
          </a:prstGeom>
          <a:solidFill>
            <a:schemeClr val="accent5">
              <a:lumMod val="40000"/>
              <a:lumOff val="60000"/>
            </a:schemeClr>
          </a:solidFill>
        </p:spPr>
        <p:txBody>
          <a:bodyPr wrap="none" rtlCol="0">
            <a:spAutoFit/>
          </a:bodyPr>
          <a:lstStyle/>
          <a:p>
            <a:r>
              <a:rPr lang="en-US" dirty="0"/>
              <a:t>Quantum Classifiers</a:t>
            </a:r>
          </a:p>
        </p:txBody>
      </p:sp>
      <p:sp>
        <p:nvSpPr>
          <p:cNvPr id="10" name="TextBox 9">
            <a:extLst>
              <a:ext uri="{FF2B5EF4-FFF2-40B4-BE49-F238E27FC236}">
                <a16:creationId xmlns:a16="http://schemas.microsoft.com/office/drawing/2014/main" id="{B2D1141E-7936-844C-A395-D515741D8116}"/>
              </a:ext>
            </a:extLst>
          </p:cNvPr>
          <p:cNvSpPr txBox="1"/>
          <p:nvPr/>
        </p:nvSpPr>
        <p:spPr>
          <a:xfrm>
            <a:off x="6880865" y="4262786"/>
            <a:ext cx="3418693" cy="369332"/>
          </a:xfrm>
          <a:prstGeom prst="rect">
            <a:avLst/>
          </a:prstGeom>
          <a:solidFill>
            <a:schemeClr val="accent5">
              <a:lumMod val="40000"/>
              <a:lumOff val="60000"/>
            </a:schemeClr>
          </a:solidFill>
        </p:spPr>
        <p:txBody>
          <a:bodyPr wrap="none" rtlCol="0">
            <a:spAutoFit/>
          </a:bodyPr>
          <a:lstStyle/>
          <a:p>
            <a:r>
              <a:rPr lang="en-US" dirty="0"/>
              <a:t>Quantum Optical Neural Networks</a:t>
            </a:r>
          </a:p>
        </p:txBody>
      </p:sp>
      <p:sp>
        <p:nvSpPr>
          <p:cNvPr id="11" name="TextBox 10">
            <a:extLst>
              <a:ext uri="{FF2B5EF4-FFF2-40B4-BE49-F238E27FC236}">
                <a16:creationId xmlns:a16="http://schemas.microsoft.com/office/drawing/2014/main" id="{ABBE3051-8C94-8147-8C31-69AD23FEDDCB}"/>
              </a:ext>
            </a:extLst>
          </p:cNvPr>
          <p:cNvSpPr txBox="1"/>
          <p:nvPr/>
        </p:nvSpPr>
        <p:spPr>
          <a:xfrm>
            <a:off x="2051950" y="4941733"/>
            <a:ext cx="3632085" cy="369332"/>
          </a:xfrm>
          <a:prstGeom prst="rect">
            <a:avLst/>
          </a:prstGeom>
          <a:solidFill>
            <a:schemeClr val="accent5">
              <a:lumMod val="40000"/>
              <a:lumOff val="60000"/>
            </a:schemeClr>
          </a:solidFill>
        </p:spPr>
        <p:txBody>
          <a:bodyPr wrap="none" rtlCol="0">
            <a:spAutoFit/>
          </a:bodyPr>
          <a:lstStyle/>
          <a:p>
            <a:r>
              <a:rPr lang="en-US" dirty="0"/>
              <a:t>Quantum Graph Recurrent Networks</a:t>
            </a:r>
          </a:p>
        </p:txBody>
      </p:sp>
      <p:sp>
        <p:nvSpPr>
          <p:cNvPr id="12" name="TextBox 11">
            <a:extLst>
              <a:ext uri="{FF2B5EF4-FFF2-40B4-BE49-F238E27FC236}">
                <a16:creationId xmlns:a16="http://schemas.microsoft.com/office/drawing/2014/main" id="{6BB2B88E-246D-C84A-A958-8B58A8F3156D}"/>
              </a:ext>
            </a:extLst>
          </p:cNvPr>
          <p:cNvSpPr txBox="1"/>
          <p:nvPr/>
        </p:nvSpPr>
        <p:spPr>
          <a:xfrm>
            <a:off x="6095999" y="4924501"/>
            <a:ext cx="1639680" cy="369332"/>
          </a:xfrm>
          <a:prstGeom prst="rect">
            <a:avLst/>
          </a:prstGeom>
          <a:solidFill>
            <a:schemeClr val="accent5">
              <a:lumMod val="40000"/>
              <a:lumOff val="60000"/>
            </a:schemeClr>
          </a:solidFill>
        </p:spPr>
        <p:txBody>
          <a:bodyPr wrap="none" rtlCol="0">
            <a:spAutoFit/>
          </a:bodyPr>
          <a:lstStyle/>
          <a:p>
            <a:r>
              <a:rPr lang="en-US" dirty="0"/>
              <a:t>Quantum CNNs</a:t>
            </a:r>
          </a:p>
        </p:txBody>
      </p:sp>
      <p:sp>
        <p:nvSpPr>
          <p:cNvPr id="13" name="Slide Number Placeholder 12">
            <a:extLst>
              <a:ext uri="{FF2B5EF4-FFF2-40B4-BE49-F238E27FC236}">
                <a16:creationId xmlns:a16="http://schemas.microsoft.com/office/drawing/2014/main" id="{B205E69C-78D7-7042-803A-2708ACDE9BA5}"/>
              </a:ext>
            </a:extLst>
          </p:cNvPr>
          <p:cNvSpPr>
            <a:spLocks noGrp="1"/>
          </p:cNvSpPr>
          <p:nvPr>
            <p:ph type="sldNum" sz="quarter" idx="12"/>
          </p:nvPr>
        </p:nvSpPr>
        <p:spPr/>
        <p:txBody>
          <a:bodyPr/>
          <a:lstStyle/>
          <a:p>
            <a:fld id="{326614F7-D597-8444-A479-5509D835C549}" type="slidenum">
              <a:rPr lang="en-US" smtClean="0"/>
              <a:t>12</a:t>
            </a:fld>
            <a:endParaRPr lang="en-US"/>
          </a:p>
        </p:txBody>
      </p:sp>
      <p:sp>
        <p:nvSpPr>
          <p:cNvPr id="14" name="TextBox 13">
            <a:extLst>
              <a:ext uri="{FF2B5EF4-FFF2-40B4-BE49-F238E27FC236}">
                <a16:creationId xmlns:a16="http://schemas.microsoft.com/office/drawing/2014/main" id="{E1412DE9-6BA0-F749-BD37-F45418107072}"/>
              </a:ext>
            </a:extLst>
          </p:cNvPr>
          <p:cNvSpPr txBox="1"/>
          <p:nvPr/>
        </p:nvSpPr>
        <p:spPr>
          <a:xfrm>
            <a:off x="4640132" y="5770882"/>
            <a:ext cx="2499017" cy="369332"/>
          </a:xfrm>
          <a:prstGeom prst="rect">
            <a:avLst/>
          </a:prstGeom>
          <a:solidFill>
            <a:schemeClr val="accent3">
              <a:lumMod val="60000"/>
              <a:lumOff val="40000"/>
            </a:schemeClr>
          </a:solidFill>
        </p:spPr>
        <p:txBody>
          <a:bodyPr wrap="none" rtlCol="0">
            <a:spAutoFit/>
          </a:bodyPr>
          <a:lstStyle/>
          <a:p>
            <a:r>
              <a:rPr lang="en-US" dirty="0"/>
              <a:t>…. and many many more</a:t>
            </a:r>
          </a:p>
        </p:txBody>
      </p:sp>
      <p:sp>
        <p:nvSpPr>
          <p:cNvPr id="15" name="Right Brace 14">
            <a:extLst>
              <a:ext uri="{FF2B5EF4-FFF2-40B4-BE49-F238E27FC236}">
                <a16:creationId xmlns:a16="http://schemas.microsoft.com/office/drawing/2014/main" id="{E6FFF208-22BB-A441-99BE-F3FFAF64037E}"/>
              </a:ext>
            </a:extLst>
          </p:cNvPr>
          <p:cNvSpPr/>
          <p:nvPr/>
        </p:nvSpPr>
        <p:spPr>
          <a:xfrm>
            <a:off x="10344219" y="2786541"/>
            <a:ext cx="333633" cy="1207524"/>
          </a:xfrm>
          <a:prstGeom prst="righ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16" name="TextBox 15">
            <a:extLst>
              <a:ext uri="{FF2B5EF4-FFF2-40B4-BE49-F238E27FC236}">
                <a16:creationId xmlns:a16="http://schemas.microsoft.com/office/drawing/2014/main" id="{260C39D8-6AD2-6744-844D-CD7801424A09}"/>
              </a:ext>
            </a:extLst>
          </p:cNvPr>
          <p:cNvSpPr txBox="1"/>
          <p:nvPr/>
        </p:nvSpPr>
        <p:spPr>
          <a:xfrm>
            <a:off x="10664689" y="3068599"/>
            <a:ext cx="1302026" cy="646331"/>
          </a:xfrm>
          <a:prstGeom prst="rect">
            <a:avLst/>
          </a:prstGeom>
          <a:noFill/>
        </p:spPr>
        <p:txBody>
          <a:bodyPr wrap="square" rtlCol="0">
            <a:spAutoFit/>
          </a:bodyPr>
          <a:lstStyle/>
          <a:p>
            <a:pPr algn="ctr"/>
            <a:r>
              <a:rPr lang="en-US" dirty="0"/>
              <a:t>Chemistry/Physics</a:t>
            </a:r>
          </a:p>
        </p:txBody>
      </p:sp>
      <p:sp>
        <p:nvSpPr>
          <p:cNvPr id="17" name="Right Brace 16">
            <a:extLst>
              <a:ext uri="{FF2B5EF4-FFF2-40B4-BE49-F238E27FC236}">
                <a16:creationId xmlns:a16="http://schemas.microsoft.com/office/drawing/2014/main" id="{343CB88D-70E1-D841-959B-489E803AD7E2}"/>
              </a:ext>
            </a:extLst>
          </p:cNvPr>
          <p:cNvSpPr/>
          <p:nvPr/>
        </p:nvSpPr>
        <p:spPr>
          <a:xfrm>
            <a:off x="10344219" y="4201686"/>
            <a:ext cx="333633" cy="1207524"/>
          </a:xfrm>
          <a:prstGeom prst="righ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18" name="TextBox 17">
            <a:extLst>
              <a:ext uri="{FF2B5EF4-FFF2-40B4-BE49-F238E27FC236}">
                <a16:creationId xmlns:a16="http://schemas.microsoft.com/office/drawing/2014/main" id="{3DFFBC5A-7CC4-954A-8A7C-30A481437A7A}"/>
              </a:ext>
            </a:extLst>
          </p:cNvPr>
          <p:cNvSpPr txBox="1"/>
          <p:nvPr/>
        </p:nvSpPr>
        <p:spPr>
          <a:xfrm>
            <a:off x="10396336" y="4598449"/>
            <a:ext cx="1302026" cy="369332"/>
          </a:xfrm>
          <a:prstGeom prst="rect">
            <a:avLst/>
          </a:prstGeom>
          <a:noFill/>
        </p:spPr>
        <p:txBody>
          <a:bodyPr wrap="square" rtlCol="0">
            <a:spAutoFit/>
          </a:bodyPr>
          <a:lstStyle/>
          <a:p>
            <a:pPr algn="ctr"/>
            <a:r>
              <a:rPr lang="en-US" dirty="0"/>
              <a:t>QML</a:t>
            </a:r>
          </a:p>
        </p:txBody>
      </p:sp>
      <p:sp>
        <p:nvSpPr>
          <p:cNvPr id="19" name="TextBox 18">
            <a:extLst>
              <a:ext uri="{FF2B5EF4-FFF2-40B4-BE49-F238E27FC236}">
                <a16:creationId xmlns:a16="http://schemas.microsoft.com/office/drawing/2014/main" id="{F5B93DBA-FFA1-FD41-84F4-FCA837A747AC}"/>
              </a:ext>
            </a:extLst>
          </p:cNvPr>
          <p:cNvSpPr txBox="1"/>
          <p:nvPr/>
        </p:nvSpPr>
        <p:spPr>
          <a:xfrm>
            <a:off x="4346913" y="2899042"/>
            <a:ext cx="1231234" cy="369332"/>
          </a:xfrm>
          <a:prstGeom prst="rect">
            <a:avLst/>
          </a:prstGeom>
          <a:solidFill>
            <a:schemeClr val="accent4"/>
          </a:solidFill>
        </p:spPr>
        <p:txBody>
          <a:bodyPr wrap="none" rtlCol="0">
            <a:spAutoFit/>
          </a:bodyPr>
          <a:lstStyle/>
          <a:p>
            <a:r>
              <a:rPr lang="en-US" dirty="0" err="1"/>
              <a:t>qEOM</a:t>
            </a:r>
            <a:r>
              <a:rPr lang="en-US" dirty="0"/>
              <a:t>-VQE</a:t>
            </a:r>
          </a:p>
        </p:txBody>
      </p:sp>
      <p:sp>
        <p:nvSpPr>
          <p:cNvPr id="20" name="TextBox 19">
            <a:extLst>
              <a:ext uri="{FF2B5EF4-FFF2-40B4-BE49-F238E27FC236}">
                <a16:creationId xmlns:a16="http://schemas.microsoft.com/office/drawing/2014/main" id="{C9EBE6FC-763E-3447-BA81-54C085F1A776}"/>
              </a:ext>
            </a:extLst>
          </p:cNvPr>
          <p:cNvSpPr txBox="1"/>
          <p:nvPr/>
        </p:nvSpPr>
        <p:spPr>
          <a:xfrm>
            <a:off x="1870323" y="3419373"/>
            <a:ext cx="3050450" cy="369332"/>
          </a:xfrm>
          <a:prstGeom prst="rect">
            <a:avLst/>
          </a:prstGeom>
          <a:solidFill>
            <a:schemeClr val="accent4"/>
          </a:solidFill>
        </p:spPr>
        <p:txBody>
          <a:bodyPr wrap="none" rtlCol="0">
            <a:spAutoFit/>
          </a:bodyPr>
          <a:lstStyle/>
          <a:p>
            <a:r>
              <a:rPr lang="en-US" dirty="0"/>
              <a:t>Variational Quantum Deflation</a:t>
            </a:r>
          </a:p>
        </p:txBody>
      </p:sp>
    </p:spTree>
    <p:extLst>
      <p:ext uri="{BB962C8B-B14F-4D97-AF65-F5344CB8AC3E}">
        <p14:creationId xmlns:p14="http://schemas.microsoft.com/office/powerpoint/2010/main" val="35207510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9B9351-C442-874A-956A-39A8B3A81CFB}"/>
              </a:ext>
            </a:extLst>
          </p:cNvPr>
          <p:cNvSpPr>
            <a:spLocks noGrp="1"/>
          </p:cNvSpPr>
          <p:nvPr>
            <p:ph type="title"/>
          </p:nvPr>
        </p:nvSpPr>
        <p:spPr/>
        <p:txBody>
          <a:bodyPr/>
          <a:lstStyle/>
          <a:p>
            <a:r>
              <a:rPr lang="en-US" dirty="0"/>
              <a:t>Potential use-cases</a:t>
            </a:r>
          </a:p>
        </p:txBody>
      </p:sp>
      <p:sp>
        <p:nvSpPr>
          <p:cNvPr id="3" name="Slide Number Placeholder 2">
            <a:extLst>
              <a:ext uri="{FF2B5EF4-FFF2-40B4-BE49-F238E27FC236}">
                <a16:creationId xmlns:a16="http://schemas.microsoft.com/office/drawing/2014/main" id="{9CCF08CC-D052-E440-9132-285BC6B07429}"/>
              </a:ext>
            </a:extLst>
          </p:cNvPr>
          <p:cNvSpPr>
            <a:spLocks noGrp="1"/>
          </p:cNvSpPr>
          <p:nvPr>
            <p:ph type="sldNum" sz="quarter" idx="12"/>
          </p:nvPr>
        </p:nvSpPr>
        <p:spPr/>
        <p:txBody>
          <a:bodyPr/>
          <a:lstStyle/>
          <a:p>
            <a:fld id="{9E9A47FF-2A8F-4AA7-9FDB-53B65097DCE9}" type="slidenum">
              <a:rPr lang="en-IN" smtClean="0"/>
              <a:t>13</a:t>
            </a:fld>
            <a:endParaRPr lang="en-IN"/>
          </a:p>
        </p:txBody>
      </p:sp>
      <p:sp>
        <p:nvSpPr>
          <p:cNvPr id="4" name="TextBox 3">
            <a:extLst>
              <a:ext uri="{FF2B5EF4-FFF2-40B4-BE49-F238E27FC236}">
                <a16:creationId xmlns:a16="http://schemas.microsoft.com/office/drawing/2014/main" id="{77C95C35-C02F-AC4B-8FE1-01813DB9EF3C}"/>
              </a:ext>
            </a:extLst>
          </p:cNvPr>
          <p:cNvSpPr txBox="1"/>
          <p:nvPr/>
        </p:nvSpPr>
        <p:spPr>
          <a:xfrm>
            <a:off x="1869067" y="2060020"/>
            <a:ext cx="1520544" cy="369332"/>
          </a:xfrm>
          <a:prstGeom prst="rect">
            <a:avLst/>
          </a:prstGeom>
          <a:noFill/>
        </p:spPr>
        <p:txBody>
          <a:bodyPr wrap="none" rtlCol="0">
            <a:spAutoFit/>
          </a:bodyPr>
          <a:lstStyle/>
          <a:p>
            <a:r>
              <a:rPr lang="en-US" dirty="0"/>
              <a:t>Option pricing</a:t>
            </a:r>
          </a:p>
        </p:txBody>
      </p:sp>
      <p:sp>
        <p:nvSpPr>
          <p:cNvPr id="5" name="TextBox 4">
            <a:extLst>
              <a:ext uri="{FF2B5EF4-FFF2-40B4-BE49-F238E27FC236}">
                <a16:creationId xmlns:a16="http://schemas.microsoft.com/office/drawing/2014/main" id="{A8F6565A-90BB-D047-8338-6A014A185C65}"/>
              </a:ext>
            </a:extLst>
          </p:cNvPr>
          <p:cNvSpPr txBox="1"/>
          <p:nvPr/>
        </p:nvSpPr>
        <p:spPr>
          <a:xfrm>
            <a:off x="6772761" y="1942654"/>
            <a:ext cx="2267287" cy="369332"/>
          </a:xfrm>
          <a:prstGeom prst="rect">
            <a:avLst/>
          </a:prstGeom>
          <a:noFill/>
        </p:spPr>
        <p:txBody>
          <a:bodyPr wrap="none" rtlCol="0">
            <a:spAutoFit/>
          </a:bodyPr>
          <a:lstStyle/>
          <a:p>
            <a:r>
              <a:rPr lang="en-US" dirty="0"/>
              <a:t>New battery materials</a:t>
            </a:r>
          </a:p>
        </p:txBody>
      </p:sp>
      <p:sp>
        <p:nvSpPr>
          <p:cNvPr id="6" name="TextBox 5">
            <a:extLst>
              <a:ext uri="{FF2B5EF4-FFF2-40B4-BE49-F238E27FC236}">
                <a16:creationId xmlns:a16="http://schemas.microsoft.com/office/drawing/2014/main" id="{A3552F21-B80C-5F4A-A6EA-8B4828320796}"/>
              </a:ext>
            </a:extLst>
          </p:cNvPr>
          <p:cNvSpPr txBox="1"/>
          <p:nvPr/>
        </p:nvSpPr>
        <p:spPr>
          <a:xfrm>
            <a:off x="243646" y="2642787"/>
            <a:ext cx="2334293" cy="369332"/>
          </a:xfrm>
          <a:prstGeom prst="rect">
            <a:avLst/>
          </a:prstGeom>
          <a:noFill/>
        </p:spPr>
        <p:txBody>
          <a:bodyPr wrap="none" rtlCol="0">
            <a:spAutoFit/>
          </a:bodyPr>
          <a:lstStyle/>
          <a:p>
            <a:r>
              <a:rPr lang="en-US" dirty="0"/>
              <a:t>Transaction settlement</a:t>
            </a:r>
          </a:p>
        </p:txBody>
      </p:sp>
      <p:sp>
        <p:nvSpPr>
          <p:cNvPr id="7" name="TextBox 6">
            <a:extLst>
              <a:ext uri="{FF2B5EF4-FFF2-40B4-BE49-F238E27FC236}">
                <a16:creationId xmlns:a16="http://schemas.microsoft.com/office/drawing/2014/main" id="{EC718585-01F2-F04A-80DF-ED44D096EC46}"/>
              </a:ext>
            </a:extLst>
          </p:cNvPr>
          <p:cNvSpPr txBox="1"/>
          <p:nvPr/>
        </p:nvSpPr>
        <p:spPr>
          <a:xfrm>
            <a:off x="3557185" y="3423283"/>
            <a:ext cx="1670201" cy="369332"/>
          </a:xfrm>
          <a:prstGeom prst="rect">
            <a:avLst/>
          </a:prstGeom>
          <a:noFill/>
        </p:spPr>
        <p:txBody>
          <a:bodyPr wrap="none" rtlCol="0">
            <a:spAutoFit/>
          </a:bodyPr>
          <a:lstStyle/>
          <a:p>
            <a:r>
              <a:rPr lang="en-US" dirty="0"/>
              <a:t>Fraud detection</a:t>
            </a:r>
          </a:p>
        </p:txBody>
      </p:sp>
      <p:sp>
        <p:nvSpPr>
          <p:cNvPr id="8" name="TextBox 7">
            <a:extLst>
              <a:ext uri="{FF2B5EF4-FFF2-40B4-BE49-F238E27FC236}">
                <a16:creationId xmlns:a16="http://schemas.microsoft.com/office/drawing/2014/main" id="{4895A668-FECF-7E45-8AFF-6B72D45E4566}"/>
              </a:ext>
            </a:extLst>
          </p:cNvPr>
          <p:cNvSpPr txBox="1"/>
          <p:nvPr/>
        </p:nvSpPr>
        <p:spPr>
          <a:xfrm>
            <a:off x="3160855" y="2642390"/>
            <a:ext cx="2436244" cy="369332"/>
          </a:xfrm>
          <a:prstGeom prst="rect">
            <a:avLst/>
          </a:prstGeom>
          <a:noFill/>
        </p:spPr>
        <p:txBody>
          <a:bodyPr wrap="none" rtlCol="0">
            <a:spAutoFit/>
          </a:bodyPr>
          <a:lstStyle/>
          <a:p>
            <a:r>
              <a:rPr lang="en-US" dirty="0"/>
              <a:t>Customer segmentation</a:t>
            </a:r>
          </a:p>
        </p:txBody>
      </p:sp>
      <p:sp>
        <p:nvSpPr>
          <p:cNvPr id="9" name="TextBox 8">
            <a:extLst>
              <a:ext uri="{FF2B5EF4-FFF2-40B4-BE49-F238E27FC236}">
                <a16:creationId xmlns:a16="http://schemas.microsoft.com/office/drawing/2014/main" id="{5BD6BFE1-DFDE-1E43-BBC1-2E9A596F98A9}"/>
              </a:ext>
            </a:extLst>
          </p:cNvPr>
          <p:cNvSpPr txBox="1"/>
          <p:nvPr/>
        </p:nvSpPr>
        <p:spPr>
          <a:xfrm>
            <a:off x="1396689" y="3906959"/>
            <a:ext cx="2224840" cy="369332"/>
          </a:xfrm>
          <a:prstGeom prst="rect">
            <a:avLst/>
          </a:prstGeom>
          <a:noFill/>
        </p:spPr>
        <p:txBody>
          <a:bodyPr wrap="none" rtlCol="0">
            <a:spAutoFit/>
          </a:bodyPr>
          <a:lstStyle/>
          <a:p>
            <a:r>
              <a:rPr lang="en-US" dirty="0"/>
              <a:t>Portfolio optimization</a:t>
            </a:r>
          </a:p>
        </p:txBody>
      </p:sp>
      <p:sp>
        <p:nvSpPr>
          <p:cNvPr id="10" name="TextBox 9">
            <a:extLst>
              <a:ext uri="{FF2B5EF4-FFF2-40B4-BE49-F238E27FC236}">
                <a16:creationId xmlns:a16="http://schemas.microsoft.com/office/drawing/2014/main" id="{9FEF64B2-7DF0-8E4B-9EEE-CAA117558D57}"/>
              </a:ext>
            </a:extLst>
          </p:cNvPr>
          <p:cNvSpPr txBox="1"/>
          <p:nvPr/>
        </p:nvSpPr>
        <p:spPr>
          <a:xfrm>
            <a:off x="7614594" y="5188194"/>
            <a:ext cx="2805320" cy="369332"/>
          </a:xfrm>
          <a:prstGeom prst="rect">
            <a:avLst/>
          </a:prstGeom>
          <a:noFill/>
        </p:spPr>
        <p:txBody>
          <a:bodyPr wrap="none" rtlCol="0">
            <a:spAutoFit/>
          </a:bodyPr>
          <a:lstStyle/>
          <a:p>
            <a:r>
              <a:rPr lang="en-US" dirty="0"/>
              <a:t>Manufacturing optimization</a:t>
            </a:r>
          </a:p>
        </p:txBody>
      </p:sp>
      <p:sp>
        <p:nvSpPr>
          <p:cNvPr id="11" name="TextBox 10">
            <a:extLst>
              <a:ext uri="{FF2B5EF4-FFF2-40B4-BE49-F238E27FC236}">
                <a16:creationId xmlns:a16="http://schemas.microsoft.com/office/drawing/2014/main" id="{9EE8CA48-5A88-1041-814E-C2D8E4F3D096}"/>
              </a:ext>
            </a:extLst>
          </p:cNvPr>
          <p:cNvSpPr txBox="1"/>
          <p:nvPr/>
        </p:nvSpPr>
        <p:spPr>
          <a:xfrm>
            <a:off x="6030903" y="2526646"/>
            <a:ext cx="2122376" cy="369332"/>
          </a:xfrm>
          <a:prstGeom prst="rect">
            <a:avLst/>
          </a:prstGeom>
          <a:noFill/>
        </p:spPr>
        <p:txBody>
          <a:bodyPr wrap="none" rtlCol="0">
            <a:spAutoFit/>
          </a:bodyPr>
          <a:lstStyle/>
          <a:p>
            <a:r>
              <a:rPr lang="en-US" dirty="0"/>
              <a:t>Electronics materials</a:t>
            </a:r>
          </a:p>
        </p:txBody>
      </p:sp>
      <p:sp>
        <p:nvSpPr>
          <p:cNvPr id="12" name="TextBox 11">
            <a:extLst>
              <a:ext uri="{FF2B5EF4-FFF2-40B4-BE49-F238E27FC236}">
                <a16:creationId xmlns:a16="http://schemas.microsoft.com/office/drawing/2014/main" id="{AF2603C0-C282-BF4E-9AA9-AA78082EABDA}"/>
              </a:ext>
            </a:extLst>
          </p:cNvPr>
          <p:cNvSpPr txBox="1"/>
          <p:nvPr/>
        </p:nvSpPr>
        <p:spPr>
          <a:xfrm>
            <a:off x="8773783" y="3419977"/>
            <a:ext cx="3139642" cy="369332"/>
          </a:xfrm>
          <a:prstGeom prst="rect">
            <a:avLst/>
          </a:prstGeom>
          <a:noFill/>
        </p:spPr>
        <p:txBody>
          <a:bodyPr wrap="none" rtlCol="0">
            <a:spAutoFit/>
          </a:bodyPr>
          <a:lstStyle/>
          <a:p>
            <a:r>
              <a:rPr lang="en-US" dirty="0"/>
              <a:t>Chemical observable prediction</a:t>
            </a:r>
          </a:p>
        </p:txBody>
      </p:sp>
      <p:sp>
        <p:nvSpPr>
          <p:cNvPr id="13" name="TextBox 12">
            <a:extLst>
              <a:ext uri="{FF2B5EF4-FFF2-40B4-BE49-F238E27FC236}">
                <a16:creationId xmlns:a16="http://schemas.microsoft.com/office/drawing/2014/main" id="{2EF68525-E635-F248-AB3C-7BCA29DB79E2}"/>
              </a:ext>
            </a:extLst>
          </p:cNvPr>
          <p:cNvSpPr txBox="1"/>
          <p:nvPr/>
        </p:nvSpPr>
        <p:spPr>
          <a:xfrm>
            <a:off x="5033732" y="4563109"/>
            <a:ext cx="3343736" cy="369332"/>
          </a:xfrm>
          <a:prstGeom prst="rect">
            <a:avLst/>
          </a:prstGeom>
          <a:noFill/>
        </p:spPr>
        <p:txBody>
          <a:bodyPr wrap="none" rtlCol="0">
            <a:spAutoFit/>
          </a:bodyPr>
          <a:lstStyle/>
          <a:p>
            <a:r>
              <a:rPr lang="en-US" dirty="0"/>
              <a:t>Logistics and routing optimization</a:t>
            </a:r>
          </a:p>
        </p:txBody>
      </p:sp>
      <p:sp>
        <p:nvSpPr>
          <p:cNvPr id="14" name="Freeform 13">
            <a:extLst>
              <a:ext uri="{FF2B5EF4-FFF2-40B4-BE49-F238E27FC236}">
                <a16:creationId xmlns:a16="http://schemas.microsoft.com/office/drawing/2014/main" id="{E90B2235-4C82-B643-9290-1E7DD0399D8F}"/>
              </a:ext>
            </a:extLst>
          </p:cNvPr>
          <p:cNvSpPr/>
          <p:nvPr/>
        </p:nvSpPr>
        <p:spPr>
          <a:xfrm>
            <a:off x="833718" y="1568824"/>
            <a:ext cx="4903694" cy="3827968"/>
          </a:xfrm>
          <a:custGeom>
            <a:avLst/>
            <a:gdLst>
              <a:gd name="connsiteX0" fmla="*/ 161364 w 4903694"/>
              <a:gd name="connsiteY0" fmla="*/ 152400 h 3827968"/>
              <a:gd name="connsiteX1" fmla="*/ 161364 w 4903694"/>
              <a:gd name="connsiteY1" fmla="*/ 152400 h 3827968"/>
              <a:gd name="connsiteX2" fmla="*/ 259976 w 4903694"/>
              <a:gd name="connsiteY2" fmla="*/ 125505 h 3827968"/>
              <a:gd name="connsiteX3" fmla="*/ 295835 w 4903694"/>
              <a:gd name="connsiteY3" fmla="*/ 107576 h 3827968"/>
              <a:gd name="connsiteX4" fmla="*/ 331694 w 4903694"/>
              <a:gd name="connsiteY4" fmla="*/ 98611 h 3827968"/>
              <a:gd name="connsiteX5" fmla="*/ 376517 w 4903694"/>
              <a:gd name="connsiteY5" fmla="*/ 80682 h 3827968"/>
              <a:gd name="connsiteX6" fmla="*/ 466164 w 4903694"/>
              <a:gd name="connsiteY6" fmla="*/ 62752 h 3827968"/>
              <a:gd name="connsiteX7" fmla="*/ 519953 w 4903694"/>
              <a:gd name="connsiteY7" fmla="*/ 44823 h 3827968"/>
              <a:gd name="connsiteX8" fmla="*/ 690282 w 4903694"/>
              <a:gd name="connsiteY8" fmla="*/ 17929 h 3827968"/>
              <a:gd name="connsiteX9" fmla="*/ 1111623 w 4903694"/>
              <a:gd name="connsiteY9" fmla="*/ 8964 h 3827968"/>
              <a:gd name="connsiteX10" fmla="*/ 1281953 w 4903694"/>
              <a:gd name="connsiteY10" fmla="*/ 0 h 3827968"/>
              <a:gd name="connsiteX11" fmla="*/ 1398494 w 4903694"/>
              <a:gd name="connsiteY11" fmla="*/ 8964 h 3827968"/>
              <a:gd name="connsiteX12" fmla="*/ 1532964 w 4903694"/>
              <a:gd name="connsiteY12" fmla="*/ 17929 h 3827968"/>
              <a:gd name="connsiteX13" fmla="*/ 1963270 w 4903694"/>
              <a:gd name="connsiteY13" fmla="*/ 26894 h 3827968"/>
              <a:gd name="connsiteX14" fmla="*/ 2106706 w 4903694"/>
              <a:gd name="connsiteY14" fmla="*/ 35858 h 3827968"/>
              <a:gd name="connsiteX15" fmla="*/ 2160494 w 4903694"/>
              <a:gd name="connsiteY15" fmla="*/ 44823 h 3827968"/>
              <a:gd name="connsiteX16" fmla="*/ 2294964 w 4903694"/>
              <a:gd name="connsiteY16" fmla="*/ 62752 h 3827968"/>
              <a:gd name="connsiteX17" fmla="*/ 2393576 w 4903694"/>
              <a:gd name="connsiteY17" fmla="*/ 71717 h 3827968"/>
              <a:gd name="connsiteX18" fmla="*/ 2447364 w 4903694"/>
              <a:gd name="connsiteY18" fmla="*/ 80682 h 3827968"/>
              <a:gd name="connsiteX19" fmla="*/ 2528047 w 4903694"/>
              <a:gd name="connsiteY19" fmla="*/ 89647 h 3827968"/>
              <a:gd name="connsiteX20" fmla="*/ 2590800 w 4903694"/>
              <a:gd name="connsiteY20" fmla="*/ 98611 h 3827968"/>
              <a:gd name="connsiteX21" fmla="*/ 2662517 w 4903694"/>
              <a:gd name="connsiteY21" fmla="*/ 107576 h 3827968"/>
              <a:gd name="connsiteX22" fmla="*/ 2725270 w 4903694"/>
              <a:gd name="connsiteY22" fmla="*/ 116541 h 3827968"/>
              <a:gd name="connsiteX23" fmla="*/ 2814917 w 4903694"/>
              <a:gd name="connsiteY23" fmla="*/ 125505 h 3827968"/>
              <a:gd name="connsiteX24" fmla="*/ 2913529 w 4903694"/>
              <a:gd name="connsiteY24" fmla="*/ 143435 h 3827968"/>
              <a:gd name="connsiteX25" fmla="*/ 2976282 w 4903694"/>
              <a:gd name="connsiteY25" fmla="*/ 152400 h 3827968"/>
              <a:gd name="connsiteX26" fmla="*/ 3056964 w 4903694"/>
              <a:gd name="connsiteY26" fmla="*/ 170329 h 3827968"/>
              <a:gd name="connsiteX27" fmla="*/ 3083858 w 4903694"/>
              <a:gd name="connsiteY27" fmla="*/ 179294 h 3827968"/>
              <a:gd name="connsiteX28" fmla="*/ 3119717 w 4903694"/>
              <a:gd name="connsiteY28" fmla="*/ 188258 h 3827968"/>
              <a:gd name="connsiteX29" fmla="*/ 3218329 w 4903694"/>
              <a:gd name="connsiteY29" fmla="*/ 215152 h 3827968"/>
              <a:gd name="connsiteX30" fmla="*/ 3290047 w 4903694"/>
              <a:gd name="connsiteY30" fmla="*/ 224117 h 3827968"/>
              <a:gd name="connsiteX31" fmla="*/ 3487270 w 4903694"/>
              <a:gd name="connsiteY31" fmla="*/ 242047 h 3827968"/>
              <a:gd name="connsiteX32" fmla="*/ 3523129 w 4903694"/>
              <a:gd name="connsiteY32" fmla="*/ 251011 h 3827968"/>
              <a:gd name="connsiteX33" fmla="*/ 3612776 w 4903694"/>
              <a:gd name="connsiteY33" fmla="*/ 268941 h 3827968"/>
              <a:gd name="connsiteX34" fmla="*/ 3648635 w 4903694"/>
              <a:gd name="connsiteY34" fmla="*/ 277905 h 3827968"/>
              <a:gd name="connsiteX35" fmla="*/ 3711388 w 4903694"/>
              <a:gd name="connsiteY35" fmla="*/ 286870 h 3827968"/>
              <a:gd name="connsiteX36" fmla="*/ 3747247 w 4903694"/>
              <a:gd name="connsiteY36" fmla="*/ 295835 h 3827968"/>
              <a:gd name="connsiteX37" fmla="*/ 3792070 w 4903694"/>
              <a:gd name="connsiteY37" fmla="*/ 304800 h 3827968"/>
              <a:gd name="connsiteX38" fmla="*/ 3863788 w 4903694"/>
              <a:gd name="connsiteY38" fmla="*/ 331694 h 3827968"/>
              <a:gd name="connsiteX39" fmla="*/ 3953435 w 4903694"/>
              <a:gd name="connsiteY39" fmla="*/ 358588 h 3827968"/>
              <a:gd name="connsiteX40" fmla="*/ 4025153 w 4903694"/>
              <a:gd name="connsiteY40" fmla="*/ 394447 h 3827968"/>
              <a:gd name="connsiteX41" fmla="*/ 4069976 w 4903694"/>
              <a:gd name="connsiteY41" fmla="*/ 412376 h 3827968"/>
              <a:gd name="connsiteX42" fmla="*/ 4141694 w 4903694"/>
              <a:gd name="connsiteY42" fmla="*/ 448235 h 3827968"/>
              <a:gd name="connsiteX43" fmla="*/ 4177553 w 4903694"/>
              <a:gd name="connsiteY43" fmla="*/ 457200 h 3827968"/>
              <a:gd name="connsiteX44" fmla="*/ 4249270 w 4903694"/>
              <a:gd name="connsiteY44" fmla="*/ 475129 h 3827968"/>
              <a:gd name="connsiteX45" fmla="*/ 4320988 w 4903694"/>
              <a:gd name="connsiteY45" fmla="*/ 510988 h 3827968"/>
              <a:gd name="connsiteX46" fmla="*/ 4347882 w 4903694"/>
              <a:gd name="connsiteY46" fmla="*/ 519952 h 3827968"/>
              <a:gd name="connsiteX47" fmla="*/ 4383741 w 4903694"/>
              <a:gd name="connsiteY47" fmla="*/ 528917 h 3827968"/>
              <a:gd name="connsiteX48" fmla="*/ 4419600 w 4903694"/>
              <a:gd name="connsiteY48" fmla="*/ 546847 h 3827968"/>
              <a:gd name="connsiteX49" fmla="*/ 4446494 w 4903694"/>
              <a:gd name="connsiteY49" fmla="*/ 555811 h 3827968"/>
              <a:gd name="connsiteX50" fmla="*/ 4500282 w 4903694"/>
              <a:gd name="connsiteY50" fmla="*/ 609600 h 3827968"/>
              <a:gd name="connsiteX51" fmla="*/ 4527176 w 4903694"/>
              <a:gd name="connsiteY51" fmla="*/ 636494 h 3827968"/>
              <a:gd name="connsiteX52" fmla="*/ 4554070 w 4903694"/>
              <a:gd name="connsiteY52" fmla="*/ 654423 h 3827968"/>
              <a:gd name="connsiteX53" fmla="*/ 4589929 w 4903694"/>
              <a:gd name="connsiteY53" fmla="*/ 699247 h 3827968"/>
              <a:gd name="connsiteX54" fmla="*/ 4616823 w 4903694"/>
              <a:gd name="connsiteY54" fmla="*/ 717176 h 3827968"/>
              <a:gd name="connsiteX55" fmla="*/ 4652682 w 4903694"/>
              <a:gd name="connsiteY55" fmla="*/ 753035 h 3827968"/>
              <a:gd name="connsiteX56" fmla="*/ 4679576 w 4903694"/>
              <a:gd name="connsiteY56" fmla="*/ 779929 h 3827968"/>
              <a:gd name="connsiteX57" fmla="*/ 4697506 w 4903694"/>
              <a:gd name="connsiteY57" fmla="*/ 806823 h 3827968"/>
              <a:gd name="connsiteX58" fmla="*/ 4742329 w 4903694"/>
              <a:gd name="connsiteY58" fmla="*/ 851647 h 3827968"/>
              <a:gd name="connsiteX59" fmla="*/ 4778188 w 4903694"/>
              <a:gd name="connsiteY59" fmla="*/ 905435 h 3827968"/>
              <a:gd name="connsiteX60" fmla="*/ 4796117 w 4903694"/>
              <a:gd name="connsiteY60" fmla="*/ 932329 h 3827968"/>
              <a:gd name="connsiteX61" fmla="*/ 4831976 w 4903694"/>
              <a:gd name="connsiteY61" fmla="*/ 1039905 h 3827968"/>
              <a:gd name="connsiteX62" fmla="*/ 4858870 w 4903694"/>
              <a:gd name="connsiteY62" fmla="*/ 1165411 h 3827968"/>
              <a:gd name="connsiteX63" fmla="*/ 4876800 w 4903694"/>
              <a:gd name="connsiteY63" fmla="*/ 1237129 h 3827968"/>
              <a:gd name="connsiteX64" fmla="*/ 4885764 w 4903694"/>
              <a:gd name="connsiteY64" fmla="*/ 1308847 h 3827968"/>
              <a:gd name="connsiteX65" fmla="*/ 4903694 w 4903694"/>
              <a:gd name="connsiteY65" fmla="*/ 1515035 h 3827968"/>
              <a:gd name="connsiteX66" fmla="*/ 4894729 w 4903694"/>
              <a:gd name="connsiteY66" fmla="*/ 1810870 h 3827968"/>
              <a:gd name="connsiteX67" fmla="*/ 4885764 w 4903694"/>
              <a:gd name="connsiteY67" fmla="*/ 1855694 h 3827968"/>
              <a:gd name="connsiteX68" fmla="*/ 4831976 w 4903694"/>
              <a:gd name="connsiteY68" fmla="*/ 1936376 h 3827968"/>
              <a:gd name="connsiteX69" fmla="*/ 4814047 w 4903694"/>
              <a:gd name="connsiteY69" fmla="*/ 1963270 h 3827968"/>
              <a:gd name="connsiteX70" fmla="*/ 4778188 w 4903694"/>
              <a:gd name="connsiteY70" fmla="*/ 2017058 h 3827968"/>
              <a:gd name="connsiteX71" fmla="*/ 4733364 w 4903694"/>
              <a:gd name="connsiteY71" fmla="*/ 2097741 h 3827968"/>
              <a:gd name="connsiteX72" fmla="*/ 4679576 w 4903694"/>
              <a:gd name="connsiteY72" fmla="*/ 2169458 h 3827968"/>
              <a:gd name="connsiteX73" fmla="*/ 4661647 w 4903694"/>
              <a:gd name="connsiteY73" fmla="*/ 2232211 h 3827968"/>
              <a:gd name="connsiteX74" fmla="*/ 4643717 w 4903694"/>
              <a:gd name="connsiteY74" fmla="*/ 2259105 h 3827968"/>
              <a:gd name="connsiteX75" fmla="*/ 4607858 w 4903694"/>
              <a:gd name="connsiteY75" fmla="*/ 2312894 h 3827968"/>
              <a:gd name="connsiteX76" fmla="*/ 4572000 w 4903694"/>
              <a:gd name="connsiteY76" fmla="*/ 2384611 h 3827968"/>
              <a:gd name="connsiteX77" fmla="*/ 4554070 w 4903694"/>
              <a:gd name="connsiteY77" fmla="*/ 2420470 h 3827968"/>
              <a:gd name="connsiteX78" fmla="*/ 4545106 w 4903694"/>
              <a:gd name="connsiteY78" fmla="*/ 2447364 h 3827968"/>
              <a:gd name="connsiteX79" fmla="*/ 4527176 w 4903694"/>
              <a:gd name="connsiteY79" fmla="*/ 2465294 h 3827968"/>
              <a:gd name="connsiteX80" fmla="*/ 4482353 w 4903694"/>
              <a:gd name="connsiteY80" fmla="*/ 2545976 h 3827968"/>
              <a:gd name="connsiteX81" fmla="*/ 4455458 w 4903694"/>
              <a:gd name="connsiteY81" fmla="*/ 2563905 h 3827968"/>
              <a:gd name="connsiteX82" fmla="*/ 4383741 w 4903694"/>
              <a:gd name="connsiteY82" fmla="*/ 2626658 h 3827968"/>
              <a:gd name="connsiteX83" fmla="*/ 4329953 w 4903694"/>
              <a:gd name="connsiteY83" fmla="*/ 2662517 h 3827968"/>
              <a:gd name="connsiteX84" fmla="*/ 4267200 w 4903694"/>
              <a:gd name="connsiteY84" fmla="*/ 2689411 h 3827968"/>
              <a:gd name="connsiteX85" fmla="*/ 4240306 w 4903694"/>
              <a:gd name="connsiteY85" fmla="*/ 2707341 h 3827968"/>
              <a:gd name="connsiteX86" fmla="*/ 4213411 w 4903694"/>
              <a:gd name="connsiteY86" fmla="*/ 2716305 h 3827968"/>
              <a:gd name="connsiteX87" fmla="*/ 4132729 w 4903694"/>
              <a:gd name="connsiteY87" fmla="*/ 2752164 h 3827968"/>
              <a:gd name="connsiteX88" fmla="*/ 4105835 w 4903694"/>
              <a:gd name="connsiteY88" fmla="*/ 2770094 h 3827968"/>
              <a:gd name="connsiteX89" fmla="*/ 4034117 w 4903694"/>
              <a:gd name="connsiteY89" fmla="*/ 2805952 h 3827968"/>
              <a:gd name="connsiteX90" fmla="*/ 3962400 w 4903694"/>
              <a:gd name="connsiteY90" fmla="*/ 2859741 h 3827968"/>
              <a:gd name="connsiteX91" fmla="*/ 3890682 w 4903694"/>
              <a:gd name="connsiteY91" fmla="*/ 2913529 h 3827968"/>
              <a:gd name="connsiteX92" fmla="*/ 3854823 w 4903694"/>
              <a:gd name="connsiteY92" fmla="*/ 2931458 h 3827968"/>
              <a:gd name="connsiteX93" fmla="*/ 3774141 w 4903694"/>
              <a:gd name="connsiteY93" fmla="*/ 2985247 h 3827968"/>
              <a:gd name="connsiteX94" fmla="*/ 3747247 w 4903694"/>
              <a:gd name="connsiteY94" fmla="*/ 3003176 h 3827968"/>
              <a:gd name="connsiteX95" fmla="*/ 3729317 w 4903694"/>
              <a:gd name="connsiteY95" fmla="*/ 3021105 h 3827968"/>
              <a:gd name="connsiteX96" fmla="*/ 3693458 w 4903694"/>
              <a:gd name="connsiteY96" fmla="*/ 3030070 h 3827968"/>
              <a:gd name="connsiteX97" fmla="*/ 3612776 w 4903694"/>
              <a:gd name="connsiteY97" fmla="*/ 3083858 h 3827968"/>
              <a:gd name="connsiteX98" fmla="*/ 3478306 w 4903694"/>
              <a:gd name="connsiteY98" fmla="*/ 3164541 h 3827968"/>
              <a:gd name="connsiteX99" fmla="*/ 3442447 w 4903694"/>
              <a:gd name="connsiteY99" fmla="*/ 3191435 h 3827968"/>
              <a:gd name="connsiteX100" fmla="*/ 3415553 w 4903694"/>
              <a:gd name="connsiteY100" fmla="*/ 3218329 h 3827968"/>
              <a:gd name="connsiteX101" fmla="*/ 3361764 w 4903694"/>
              <a:gd name="connsiteY101" fmla="*/ 3245223 h 3827968"/>
              <a:gd name="connsiteX102" fmla="*/ 3290047 w 4903694"/>
              <a:gd name="connsiteY102" fmla="*/ 3290047 h 3827968"/>
              <a:gd name="connsiteX103" fmla="*/ 3209364 w 4903694"/>
              <a:gd name="connsiteY103" fmla="*/ 3343835 h 3827968"/>
              <a:gd name="connsiteX104" fmla="*/ 3128682 w 4903694"/>
              <a:gd name="connsiteY104" fmla="*/ 3406588 h 3827968"/>
              <a:gd name="connsiteX105" fmla="*/ 3056964 w 4903694"/>
              <a:gd name="connsiteY105" fmla="*/ 3460376 h 3827968"/>
              <a:gd name="connsiteX106" fmla="*/ 2976282 w 4903694"/>
              <a:gd name="connsiteY106" fmla="*/ 3496235 h 3827968"/>
              <a:gd name="connsiteX107" fmla="*/ 2940423 w 4903694"/>
              <a:gd name="connsiteY107" fmla="*/ 3514164 h 3827968"/>
              <a:gd name="connsiteX108" fmla="*/ 2895600 w 4903694"/>
              <a:gd name="connsiteY108" fmla="*/ 3532094 h 3827968"/>
              <a:gd name="connsiteX109" fmla="*/ 2805953 w 4903694"/>
              <a:gd name="connsiteY109" fmla="*/ 3576917 h 3827968"/>
              <a:gd name="connsiteX110" fmla="*/ 2743200 w 4903694"/>
              <a:gd name="connsiteY110" fmla="*/ 3585882 h 3827968"/>
              <a:gd name="connsiteX111" fmla="*/ 2707341 w 4903694"/>
              <a:gd name="connsiteY111" fmla="*/ 3594847 h 3827968"/>
              <a:gd name="connsiteX112" fmla="*/ 2563906 w 4903694"/>
              <a:gd name="connsiteY112" fmla="*/ 3603811 h 3827968"/>
              <a:gd name="connsiteX113" fmla="*/ 2501153 w 4903694"/>
              <a:gd name="connsiteY113" fmla="*/ 3621741 h 3827968"/>
              <a:gd name="connsiteX114" fmla="*/ 2438400 w 4903694"/>
              <a:gd name="connsiteY114" fmla="*/ 3630705 h 3827968"/>
              <a:gd name="connsiteX115" fmla="*/ 2259106 w 4903694"/>
              <a:gd name="connsiteY115" fmla="*/ 3648635 h 3827968"/>
              <a:gd name="connsiteX116" fmla="*/ 2142564 w 4903694"/>
              <a:gd name="connsiteY116" fmla="*/ 3657600 h 3827968"/>
              <a:gd name="connsiteX117" fmla="*/ 1999129 w 4903694"/>
              <a:gd name="connsiteY117" fmla="*/ 3675529 h 3827968"/>
              <a:gd name="connsiteX118" fmla="*/ 1792941 w 4903694"/>
              <a:gd name="connsiteY118" fmla="*/ 3693458 h 3827968"/>
              <a:gd name="connsiteX119" fmla="*/ 1712258 w 4903694"/>
              <a:gd name="connsiteY119" fmla="*/ 3702423 h 3827968"/>
              <a:gd name="connsiteX120" fmla="*/ 1470211 w 4903694"/>
              <a:gd name="connsiteY120" fmla="*/ 3711388 h 3827968"/>
              <a:gd name="connsiteX121" fmla="*/ 1308847 w 4903694"/>
              <a:gd name="connsiteY121" fmla="*/ 3720352 h 3827968"/>
              <a:gd name="connsiteX122" fmla="*/ 1281953 w 4903694"/>
              <a:gd name="connsiteY122" fmla="*/ 3729317 h 3827968"/>
              <a:gd name="connsiteX123" fmla="*/ 1129553 w 4903694"/>
              <a:gd name="connsiteY123" fmla="*/ 3747247 h 3827968"/>
              <a:gd name="connsiteX124" fmla="*/ 806823 w 4903694"/>
              <a:gd name="connsiteY124" fmla="*/ 3765176 h 3827968"/>
              <a:gd name="connsiteX125" fmla="*/ 753035 w 4903694"/>
              <a:gd name="connsiteY125" fmla="*/ 3774141 h 3827968"/>
              <a:gd name="connsiteX126" fmla="*/ 636494 w 4903694"/>
              <a:gd name="connsiteY126" fmla="*/ 3783105 h 3827968"/>
              <a:gd name="connsiteX127" fmla="*/ 564776 w 4903694"/>
              <a:gd name="connsiteY127" fmla="*/ 3801035 h 3827968"/>
              <a:gd name="connsiteX128" fmla="*/ 537882 w 4903694"/>
              <a:gd name="connsiteY128" fmla="*/ 3810000 h 3827968"/>
              <a:gd name="connsiteX129" fmla="*/ 385482 w 4903694"/>
              <a:gd name="connsiteY129" fmla="*/ 3818964 h 3827968"/>
              <a:gd name="connsiteX130" fmla="*/ 0 w 4903694"/>
              <a:gd name="connsiteY130" fmla="*/ 3827929 h 3827968"/>
              <a:gd name="connsiteX131" fmla="*/ 0 w 4903694"/>
              <a:gd name="connsiteY131" fmla="*/ 3827929 h 3827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Lst>
            <a:rect l="l" t="t" r="r" b="b"/>
            <a:pathLst>
              <a:path w="4903694" h="3827968">
                <a:moveTo>
                  <a:pt x="161364" y="152400"/>
                </a:moveTo>
                <a:lnTo>
                  <a:pt x="161364" y="152400"/>
                </a:lnTo>
                <a:cubicBezTo>
                  <a:pt x="194235" y="143435"/>
                  <a:pt x="227653" y="136279"/>
                  <a:pt x="259976" y="125505"/>
                </a:cubicBezTo>
                <a:cubicBezTo>
                  <a:pt x="272654" y="121279"/>
                  <a:pt x="283322" y="112268"/>
                  <a:pt x="295835" y="107576"/>
                </a:cubicBezTo>
                <a:cubicBezTo>
                  <a:pt x="307371" y="103250"/>
                  <a:pt x="320005" y="102507"/>
                  <a:pt x="331694" y="98611"/>
                </a:cubicBezTo>
                <a:cubicBezTo>
                  <a:pt x="346960" y="93522"/>
                  <a:pt x="360968" y="84828"/>
                  <a:pt x="376517" y="80682"/>
                </a:cubicBezTo>
                <a:cubicBezTo>
                  <a:pt x="405962" y="72830"/>
                  <a:pt x="437254" y="72388"/>
                  <a:pt x="466164" y="62752"/>
                </a:cubicBezTo>
                <a:cubicBezTo>
                  <a:pt x="484094" y="56776"/>
                  <a:pt x="501421" y="48529"/>
                  <a:pt x="519953" y="44823"/>
                </a:cubicBezTo>
                <a:cubicBezTo>
                  <a:pt x="578775" y="33059"/>
                  <a:pt x="630244" y="20073"/>
                  <a:pt x="690282" y="17929"/>
                </a:cubicBezTo>
                <a:cubicBezTo>
                  <a:pt x="830671" y="12915"/>
                  <a:pt x="971176" y="11952"/>
                  <a:pt x="1111623" y="8964"/>
                </a:cubicBezTo>
                <a:cubicBezTo>
                  <a:pt x="1168400" y="5976"/>
                  <a:pt x="1225098" y="0"/>
                  <a:pt x="1281953" y="0"/>
                </a:cubicBezTo>
                <a:cubicBezTo>
                  <a:pt x="1320915" y="0"/>
                  <a:pt x="1359631" y="6188"/>
                  <a:pt x="1398494" y="8964"/>
                </a:cubicBezTo>
                <a:cubicBezTo>
                  <a:pt x="1443303" y="12165"/>
                  <a:pt x="1488064" y="16504"/>
                  <a:pt x="1532964" y="17929"/>
                </a:cubicBezTo>
                <a:cubicBezTo>
                  <a:pt x="1676358" y="22481"/>
                  <a:pt x="1819835" y="23906"/>
                  <a:pt x="1963270" y="26894"/>
                </a:cubicBezTo>
                <a:cubicBezTo>
                  <a:pt x="2011082" y="29882"/>
                  <a:pt x="2058997" y="31521"/>
                  <a:pt x="2106706" y="35858"/>
                </a:cubicBezTo>
                <a:cubicBezTo>
                  <a:pt x="2124808" y="37504"/>
                  <a:pt x="2142529" y="42059"/>
                  <a:pt x="2160494" y="44823"/>
                </a:cubicBezTo>
                <a:cubicBezTo>
                  <a:pt x="2194501" y="50055"/>
                  <a:pt x="2262247" y="59308"/>
                  <a:pt x="2294964" y="62752"/>
                </a:cubicBezTo>
                <a:cubicBezTo>
                  <a:pt x="2327789" y="66207"/>
                  <a:pt x="2360796" y="67860"/>
                  <a:pt x="2393576" y="71717"/>
                </a:cubicBezTo>
                <a:cubicBezTo>
                  <a:pt x="2411628" y="73841"/>
                  <a:pt x="2429347" y="78280"/>
                  <a:pt x="2447364" y="80682"/>
                </a:cubicBezTo>
                <a:cubicBezTo>
                  <a:pt x="2474186" y="84258"/>
                  <a:pt x="2501196" y="86291"/>
                  <a:pt x="2528047" y="89647"/>
                </a:cubicBezTo>
                <a:cubicBezTo>
                  <a:pt x="2549014" y="92268"/>
                  <a:pt x="2569855" y="95818"/>
                  <a:pt x="2590800" y="98611"/>
                </a:cubicBezTo>
                <a:lnTo>
                  <a:pt x="2662517" y="107576"/>
                </a:lnTo>
                <a:cubicBezTo>
                  <a:pt x="2683462" y="110369"/>
                  <a:pt x="2704285" y="114072"/>
                  <a:pt x="2725270" y="116541"/>
                </a:cubicBezTo>
                <a:cubicBezTo>
                  <a:pt x="2755096" y="120050"/>
                  <a:pt x="2785118" y="121780"/>
                  <a:pt x="2814917" y="125505"/>
                </a:cubicBezTo>
                <a:cubicBezTo>
                  <a:pt x="2874701" y="132978"/>
                  <a:pt x="2858455" y="134256"/>
                  <a:pt x="2913529" y="143435"/>
                </a:cubicBezTo>
                <a:cubicBezTo>
                  <a:pt x="2934372" y="146909"/>
                  <a:pt x="2955439" y="148926"/>
                  <a:pt x="2976282" y="152400"/>
                </a:cubicBezTo>
                <a:cubicBezTo>
                  <a:pt x="2998477" y="156099"/>
                  <a:pt x="3034390" y="163879"/>
                  <a:pt x="3056964" y="170329"/>
                </a:cubicBezTo>
                <a:cubicBezTo>
                  <a:pt x="3066050" y="172925"/>
                  <a:pt x="3074772" y="176698"/>
                  <a:pt x="3083858" y="179294"/>
                </a:cubicBezTo>
                <a:cubicBezTo>
                  <a:pt x="3095705" y="182679"/>
                  <a:pt x="3107916" y="184718"/>
                  <a:pt x="3119717" y="188258"/>
                </a:cubicBezTo>
                <a:cubicBezTo>
                  <a:pt x="3178719" y="205958"/>
                  <a:pt x="3162424" y="206551"/>
                  <a:pt x="3218329" y="215152"/>
                </a:cubicBezTo>
                <a:cubicBezTo>
                  <a:pt x="3242141" y="218815"/>
                  <a:pt x="3266054" y="221936"/>
                  <a:pt x="3290047" y="224117"/>
                </a:cubicBezTo>
                <a:cubicBezTo>
                  <a:pt x="3369534" y="231343"/>
                  <a:pt x="3414172" y="229864"/>
                  <a:pt x="3487270" y="242047"/>
                </a:cubicBezTo>
                <a:cubicBezTo>
                  <a:pt x="3499423" y="244072"/>
                  <a:pt x="3511082" y="248429"/>
                  <a:pt x="3523129" y="251011"/>
                </a:cubicBezTo>
                <a:cubicBezTo>
                  <a:pt x="3552927" y="257396"/>
                  <a:pt x="3583212" y="261551"/>
                  <a:pt x="3612776" y="268941"/>
                </a:cubicBezTo>
                <a:cubicBezTo>
                  <a:pt x="3624729" y="271929"/>
                  <a:pt x="3636513" y="275701"/>
                  <a:pt x="3648635" y="277905"/>
                </a:cubicBezTo>
                <a:cubicBezTo>
                  <a:pt x="3669424" y="281685"/>
                  <a:pt x="3690599" y="283090"/>
                  <a:pt x="3711388" y="286870"/>
                </a:cubicBezTo>
                <a:cubicBezTo>
                  <a:pt x="3723510" y="289074"/>
                  <a:pt x="3735220" y="293162"/>
                  <a:pt x="3747247" y="295835"/>
                </a:cubicBezTo>
                <a:cubicBezTo>
                  <a:pt x="3762121" y="299140"/>
                  <a:pt x="3777288" y="301105"/>
                  <a:pt x="3792070" y="304800"/>
                </a:cubicBezTo>
                <a:cubicBezTo>
                  <a:pt x="3817264" y="311098"/>
                  <a:pt x="3839085" y="323460"/>
                  <a:pt x="3863788" y="331694"/>
                </a:cubicBezTo>
                <a:cubicBezTo>
                  <a:pt x="3902403" y="344565"/>
                  <a:pt x="3911856" y="337799"/>
                  <a:pt x="3953435" y="358588"/>
                </a:cubicBezTo>
                <a:cubicBezTo>
                  <a:pt x="3977341" y="370541"/>
                  <a:pt x="4000337" y="384521"/>
                  <a:pt x="4025153" y="394447"/>
                </a:cubicBezTo>
                <a:cubicBezTo>
                  <a:pt x="4040094" y="400423"/>
                  <a:pt x="4055583" y="405180"/>
                  <a:pt x="4069976" y="412376"/>
                </a:cubicBezTo>
                <a:cubicBezTo>
                  <a:pt x="4135861" y="445318"/>
                  <a:pt x="4048628" y="417212"/>
                  <a:pt x="4141694" y="448235"/>
                </a:cubicBezTo>
                <a:cubicBezTo>
                  <a:pt x="4153383" y="452131"/>
                  <a:pt x="4165706" y="453815"/>
                  <a:pt x="4177553" y="457200"/>
                </a:cubicBezTo>
                <a:cubicBezTo>
                  <a:pt x="4241869" y="475576"/>
                  <a:pt x="4158147" y="456904"/>
                  <a:pt x="4249270" y="475129"/>
                </a:cubicBezTo>
                <a:cubicBezTo>
                  <a:pt x="4273176" y="487082"/>
                  <a:pt x="4295632" y="502537"/>
                  <a:pt x="4320988" y="510988"/>
                </a:cubicBezTo>
                <a:cubicBezTo>
                  <a:pt x="4329953" y="513976"/>
                  <a:pt x="4338796" y="517356"/>
                  <a:pt x="4347882" y="519952"/>
                </a:cubicBezTo>
                <a:cubicBezTo>
                  <a:pt x="4359729" y="523337"/>
                  <a:pt x="4372205" y="524591"/>
                  <a:pt x="4383741" y="528917"/>
                </a:cubicBezTo>
                <a:cubicBezTo>
                  <a:pt x="4396254" y="533610"/>
                  <a:pt x="4407317" y="541583"/>
                  <a:pt x="4419600" y="546847"/>
                </a:cubicBezTo>
                <a:cubicBezTo>
                  <a:pt x="4428285" y="550569"/>
                  <a:pt x="4437529" y="552823"/>
                  <a:pt x="4446494" y="555811"/>
                </a:cubicBezTo>
                <a:lnTo>
                  <a:pt x="4500282" y="609600"/>
                </a:lnTo>
                <a:cubicBezTo>
                  <a:pt x="4509247" y="618565"/>
                  <a:pt x="4516627" y="629462"/>
                  <a:pt x="4527176" y="636494"/>
                </a:cubicBezTo>
                <a:cubicBezTo>
                  <a:pt x="4536141" y="642470"/>
                  <a:pt x="4545657" y="647693"/>
                  <a:pt x="4554070" y="654423"/>
                </a:cubicBezTo>
                <a:cubicBezTo>
                  <a:pt x="4598430" y="689910"/>
                  <a:pt x="4543332" y="652649"/>
                  <a:pt x="4589929" y="699247"/>
                </a:cubicBezTo>
                <a:cubicBezTo>
                  <a:pt x="4597547" y="706866"/>
                  <a:pt x="4608643" y="710164"/>
                  <a:pt x="4616823" y="717176"/>
                </a:cubicBezTo>
                <a:cubicBezTo>
                  <a:pt x="4629658" y="728177"/>
                  <a:pt x="4640729" y="741082"/>
                  <a:pt x="4652682" y="753035"/>
                </a:cubicBezTo>
                <a:cubicBezTo>
                  <a:pt x="4661647" y="762000"/>
                  <a:pt x="4672543" y="769380"/>
                  <a:pt x="4679576" y="779929"/>
                </a:cubicBezTo>
                <a:cubicBezTo>
                  <a:pt x="4685553" y="788894"/>
                  <a:pt x="4690411" y="798714"/>
                  <a:pt x="4697506" y="806823"/>
                </a:cubicBezTo>
                <a:cubicBezTo>
                  <a:pt x="4711420" y="822725"/>
                  <a:pt x="4730608" y="834066"/>
                  <a:pt x="4742329" y="851647"/>
                </a:cubicBezTo>
                <a:lnTo>
                  <a:pt x="4778188" y="905435"/>
                </a:lnTo>
                <a:lnTo>
                  <a:pt x="4796117" y="932329"/>
                </a:lnTo>
                <a:cubicBezTo>
                  <a:pt x="4817288" y="1017011"/>
                  <a:pt x="4803027" y="982007"/>
                  <a:pt x="4831976" y="1039905"/>
                </a:cubicBezTo>
                <a:cubicBezTo>
                  <a:pt x="4848287" y="1137772"/>
                  <a:pt x="4832065" y="1049257"/>
                  <a:pt x="4858870" y="1165411"/>
                </a:cubicBezTo>
                <a:cubicBezTo>
                  <a:pt x="4875096" y="1235723"/>
                  <a:pt x="4859663" y="1185719"/>
                  <a:pt x="4876800" y="1237129"/>
                </a:cubicBezTo>
                <a:cubicBezTo>
                  <a:pt x="4879788" y="1261035"/>
                  <a:pt x="4883443" y="1284867"/>
                  <a:pt x="4885764" y="1308847"/>
                </a:cubicBezTo>
                <a:cubicBezTo>
                  <a:pt x="4892409" y="1377515"/>
                  <a:pt x="4903694" y="1515035"/>
                  <a:pt x="4903694" y="1515035"/>
                </a:cubicBezTo>
                <a:cubicBezTo>
                  <a:pt x="4900706" y="1613647"/>
                  <a:pt x="4899914" y="1712349"/>
                  <a:pt x="4894729" y="1810870"/>
                </a:cubicBezTo>
                <a:cubicBezTo>
                  <a:pt x="4893928" y="1826086"/>
                  <a:pt x="4892069" y="1841822"/>
                  <a:pt x="4885764" y="1855694"/>
                </a:cubicBezTo>
                <a:cubicBezTo>
                  <a:pt x="4885758" y="1855707"/>
                  <a:pt x="4840945" y="1922923"/>
                  <a:pt x="4831976" y="1936376"/>
                </a:cubicBezTo>
                <a:lnTo>
                  <a:pt x="4814047" y="1963270"/>
                </a:lnTo>
                <a:cubicBezTo>
                  <a:pt x="4802094" y="1981199"/>
                  <a:pt x="4785002" y="1996615"/>
                  <a:pt x="4778188" y="2017058"/>
                </a:cubicBezTo>
                <a:cubicBezTo>
                  <a:pt x="4764211" y="2058987"/>
                  <a:pt x="4770354" y="2048421"/>
                  <a:pt x="4733364" y="2097741"/>
                </a:cubicBezTo>
                <a:lnTo>
                  <a:pt x="4679576" y="2169458"/>
                </a:lnTo>
                <a:cubicBezTo>
                  <a:pt x="4673600" y="2190376"/>
                  <a:pt x="4669727" y="2212012"/>
                  <a:pt x="4661647" y="2232211"/>
                </a:cubicBezTo>
                <a:cubicBezTo>
                  <a:pt x="4657646" y="2242215"/>
                  <a:pt x="4649063" y="2249750"/>
                  <a:pt x="4643717" y="2259105"/>
                </a:cubicBezTo>
                <a:cubicBezTo>
                  <a:pt x="4614770" y="2309762"/>
                  <a:pt x="4639816" y="2280936"/>
                  <a:pt x="4607858" y="2312894"/>
                </a:cubicBezTo>
                <a:cubicBezTo>
                  <a:pt x="4591471" y="2362057"/>
                  <a:pt x="4607283" y="2321102"/>
                  <a:pt x="4572000" y="2384611"/>
                </a:cubicBezTo>
                <a:cubicBezTo>
                  <a:pt x="4565510" y="2396293"/>
                  <a:pt x="4559334" y="2408187"/>
                  <a:pt x="4554070" y="2420470"/>
                </a:cubicBezTo>
                <a:cubicBezTo>
                  <a:pt x="4550348" y="2429155"/>
                  <a:pt x="4549968" y="2439261"/>
                  <a:pt x="4545106" y="2447364"/>
                </a:cubicBezTo>
                <a:cubicBezTo>
                  <a:pt x="4540757" y="2454612"/>
                  <a:pt x="4533153" y="2459317"/>
                  <a:pt x="4527176" y="2465294"/>
                </a:cubicBezTo>
                <a:cubicBezTo>
                  <a:pt x="4517834" y="2493318"/>
                  <a:pt x="4508773" y="2528364"/>
                  <a:pt x="4482353" y="2545976"/>
                </a:cubicBezTo>
                <a:lnTo>
                  <a:pt x="4455458" y="2563905"/>
                </a:lnTo>
                <a:cubicBezTo>
                  <a:pt x="4425576" y="2608730"/>
                  <a:pt x="4446495" y="2584822"/>
                  <a:pt x="4383741" y="2626658"/>
                </a:cubicBezTo>
                <a:lnTo>
                  <a:pt x="4329953" y="2662517"/>
                </a:lnTo>
                <a:cubicBezTo>
                  <a:pt x="4299781" y="2672574"/>
                  <a:pt x="4298216" y="2671687"/>
                  <a:pt x="4267200" y="2689411"/>
                </a:cubicBezTo>
                <a:cubicBezTo>
                  <a:pt x="4257845" y="2694757"/>
                  <a:pt x="4249943" y="2702523"/>
                  <a:pt x="4240306" y="2707341"/>
                </a:cubicBezTo>
                <a:cubicBezTo>
                  <a:pt x="4231854" y="2711567"/>
                  <a:pt x="4221863" y="2712079"/>
                  <a:pt x="4213411" y="2716305"/>
                </a:cubicBezTo>
                <a:cubicBezTo>
                  <a:pt x="4135864" y="2755079"/>
                  <a:pt x="4201161" y="2735057"/>
                  <a:pt x="4132729" y="2752164"/>
                </a:cubicBezTo>
                <a:cubicBezTo>
                  <a:pt x="4123764" y="2758141"/>
                  <a:pt x="4115294" y="2764935"/>
                  <a:pt x="4105835" y="2770094"/>
                </a:cubicBezTo>
                <a:cubicBezTo>
                  <a:pt x="4082371" y="2782892"/>
                  <a:pt x="4034117" y="2805952"/>
                  <a:pt x="4034117" y="2805952"/>
                </a:cubicBezTo>
                <a:cubicBezTo>
                  <a:pt x="3995651" y="2844420"/>
                  <a:pt x="4036733" y="2805681"/>
                  <a:pt x="3962400" y="2859741"/>
                </a:cubicBezTo>
                <a:cubicBezTo>
                  <a:pt x="3930786" y="2882733"/>
                  <a:pt x="3921321" y="2896021"/>
                  <a:pt x="3890682" y="2913529"/>
                </a:cubicBezTo>
                <a:cubicBezTo>
                  <a:pt x="3879079" y="2920159"/>
                  <a:pt x="3866204" y="2924454"/>
                  <a:pt x="3854823" y="2931458"/>
                </a:cubicBezTo>
                <a:cubicBezTo>
                  <a:pt x="3827295" y="2948398"/>
                  <a:pt x="3801035" y="2967317"/>
                  <a:pt x="3774141" y="2985247"/>
                </a:cubicBezTo>
                <a:cubicBezTo>
                  <a:pt x="3765176" y="2991223"/>
                  <a:pt x="3754866" y="2995558"/>
                  <a:pt x="3747247" y="3003176"/>
                </a:cubicBezTo>
                <a:cubicBezTo>
                  <a:pt x="3741270" y="3009152"/>
                  <a:pt x="3736877" y="3017325"/>
                  <a:pt x="3729317" y="3021105"/>
                </a:cubicBezTo>
                <a:cubicBezTo>
                  <a:pt x="3718297" y="3026615"/>
                  <a:pt x="3705411" y="3027082"/>
                  <a:pt x="3693458" y="3030070"/>
                </a:cubicBezTo>
                <a:cubicBezTo>
                  <a:pt x="3666564" y="3047999"/>
                  <a:pt x="3641686" y="3069403"/>
                  <a:pt x="3612776" y="3083858"/>
                </a:cubicBezTo>
                <a:cubicBezTo>
                  <a:pt x="3559201" y="3110646"/>
                  <a:pt x="3538245" y="3119587"/>
                  <a:pt x="3478306" y="3164541"/>
                </a:cubicBezTo>
                <a:cubicBezTo>
                  <a:pt x="3466353" y="3173506"/>
                  <a:pt x="3453791" y="3181711"/>
                  <a:pt x="3442447" y="3191435"/>
                </a:cubicBezTo>
                <a:cubicBezTo>
                  <a:pt x="3432821" y="3199686"/>
                  <a:pt x="3426102" y="3211297"/>
                  <a:pt x="3415553" y="3218329"/>
                </a:cubicBezTo>
                <a:cubicBezTo>
                  <a:pt x="3398874" y="3229448"/>
                  <a:pt x="3379694" y="3236258"/>
                  <a:pt x="3361764" y="3245223"/>
                </a:cubicBezTo>
                <a:cubicBezTo>
                  <a:pt x="3305658" y="3301329"/>
                  <a:pt x="3369277" y="3244773"/>
                  <a:pt x="3290047" y="3290047"/>
                </a:cubicBezTo>
                <a:cubicBezTo>
                  <a:pt x="3261983" y="3306084"/>
                  <a:pt x="3234878" y="3323991"/>
                  <a:pt x="3209364" y="3343835"/>
                </a:cubicBezTo>
                <a:lnTo>
                  <a:pt x="3128682" y="3406588"/>
                </a:lnTo>
                <a:cubicBezTo>
                  <a:pt x="3108845" y="3422174"/>
                  <a:pt x="3080971" y="3447039"/>
                  <a:pt x="3056964" y="3460376"/>
                </a:cubicBezTo>
                <a:cubicBezTo>
                  <a:pt x="2948919" y="3520400"/>
                  <a:pt x="3043786" y="3467305"/>
                  <a:pt x="2976282" y="3496235"/>
                </a:cubicBezTo>
                <a:cubicBezTo>
                  <a:pt x="2963999" y="3501499"/>
                  <a:pt x="2952635" y="3508736"/>
                  <a:pt x="2940423" y="3514164"/>
                </a:cubicBezTo>
                <a:cubicBezTo>
                  <a:pt x="2925718" y="3520700"/>
                  <a:pt x="2909993" y="3524897"/>
                  <a:pt x="2895600" y="3532094"/>
                </a:cubicBezTo>
                <a:cubicBezTo>
                  <a:pt x="2853161" y="3553314"/>
                  <a:pt x="2852008" y="3565403"/>
                  <a:pt x="2805953" y="3576917"/>
                </a:cubicBezTo>
                <a:cubicBezTo>
                  <a:pt x="2785454" y="3582042"/>
                  <a:pt x="2763989" y="3582102"/>
                  <a:pt x="2743200" y="3585882"/>
                </a:cubicBezTo>
                <a:cubicBezTo>
                  <a:pt x="2731078" y="3588086"/>
                  <a:pt x="2719601" y="3593621"/>
                  <a:pt x="2707341" y="3594847"/>
                </a:cubicBezTo>
                <a:cubicBezTo>
                  <a:pt x="2659674" y="3599614"/>
                  <a:pt x="2611718" y="3600823"/>
                  <a:pt x="2563906" y="3603811"/>
                </a:cubicBezTo>
                <a:cubicBezTo>
                  <a:pt x="2542988" y="3609788"/>
                  <a:pt x="2522425" y="3617183"/>
                  <a:pt x="2501153" y="3621741"/>
                </a:cubicBezTo>
                <a:cubicBezTo>
                  <a:pt x="2480492" y="3626168"/>
                  <a:pt x="2459367" y="3628084"/>
                  <a:pt x="2438400" y="3630705"/>
                </a:cubicBezTo>
                <a:cubicBezTo>
                  <a:pt x="2381452" y="3637823"/>
                  <a:pt x="2315703" y="3643918"/>
                  <a:pt x="2259106" y="3648635"/>
                </a:cubicBezTo>
                <a:cubicBezTo>
                  <a:pt x="2220278" y="3651871"/>
                  <a:pt x="2181319" y="3653591"/>
                  <a:pt x="2142564" y="3657600"/>
                </a:cubicBezTo>
                <a:cubicBezTo>
                  <a:pt x="2094636" y="3662558"/>
                  <a:pt x="2047132" y="3671355"/>
                  <a:pt x="1999129" y="3675529"/>
                </a:cubicBezTo>
                <a:cubicBezTo>
                  <a:pt x="1930400" y="3681505"/>
                  <a:pt x="1861508" y="3685839"/>
                  <a:pt x="1792941" y="3693458"/>
                </a:cubicBezTo>
                <a:cubicBezTo>
                  <a:pt x="1766047" y="3696446"/>
                  <a:pt x="1739276" y="3700922"/>
                  <a:pt x="1712258" y="3702423"/>
                </a:cubicBezTo>
                <a:cubicBezTo>
                  <a:pt x="1631645" y="3706902"/>
                  <a:pt x="1550869" y="3707803"/>
                  <a:pt x="1470211" y="3711388"/>
                </a:cubicBezTo>
                <a:cubicBezTo>
                  <a:pt x="1416393" y="3713780"/>
                  <a:pt x="1362635" y="3717364"/>
                  <a:pt x="1308847" y="3720352"/>
                </a:cubicBezTo>
                <a:cubicBezTo>
                  <a:pt x="1299882" y="3723340"/>
                  <a:pt x="1291219" y="3727464"/>
                  <a:pt x="1281953" y="3729317"/>
                </a:cubicBezTo>
                <a:cubicBezTo>
                  <a:pt x="1239192" y="3737869"/>
                  <a:pt x="1169557" y="3742802"/>
                  <a:pt x="1129553" y="3747247"/>
                </a:cubicBezTo>
                <a:cubicBezTo>
                  <a:pt x="946257" y="3767613"/>
                  <a:pt x="1180956" y="3751814"/>
                  <a:pt x="806823" y="3765176"/>
                </a:cubicBezTo>
                <a:cubicBezTo>
                  <a:pt x="788894" y="3768164"/>
                  <a:pt x="771112" y="3772238"/>
                  <a:pt x="753035" y="3774141"/>
                </a:cubicBezTo>
                <a:cubicBezTo>
                  <a:pt x="714287" y="3778220"/>
                  <a:pt x="675064" y="3777595"/>
                  <a:pt x="636494" y="3783105"/>
                </a:cubicBezTo>
                <a:cubicBezTo>
                  <a:pt x="612100" y="3786590"/>
                  <a:pt x="588153" y="3793242"/>
                  <a:pt x="564776" y="3801035"/>
                </a:cubicBezTo>
                <a:cubicBezTo>
                  <a:pt x="555811" y="3804023"/>
                  <a:pt x="547285" y="3809060"/>
                  <a:pt x="537882" y="3810000"/>
                </a:cubicBezTo>
                <a:cubicBezTo>
                  <a:pt x="487247" y="3815063"/>
                  <a:pt x="436326" y="3816846"/>
                  <a:pt x="385482" y="3818964"/>
                </a:cubicBezTo>
                <a:cubicBezTo>
                  <a:pt x="142568" y="3829085"/>
                  <a:pt x="172855" y="3827929"/>
                  <a:pt x="0" y="3827929"/>
                </a:cubicBezTo>
                <a:lnTo>
                  <a:pt x="0" y="3827929"/>
                </a:lnTo>
              </a:path>
            </a:pathLst>
          </a:custGeom>
          <a:ln w="41275"/>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15" name="Freeform 14">
            <a:extLst>
              <a:ext uri="{FF2B5EF4-FFF2-40B4-BE49-F238E27FC236}">
                <a16:creationId xmlns:a16="http://schemas.microsoft.com/office/drawing/2014/main" id="{BBD230B1-1B47-FC47-ABD0-9BD491C8DC76}"/>
              </a:ext>
            </a:extLst>
          </p:cNvPr>
          <p:cNvSpPr/>
          <p:nvPr/>
        </p:nvSpPr>
        <p:spPr>
          <a:xfrm>
            <a:off x="5881511" y="1219158"/>
            <a:ext cx="6031914" cy="3431864"/>
          </a:xfrm>
          <a:custGeom>
            <a:avLst/>
            <a:gdLst>
              <a:gd name="connsiteX0" fmla="*/ 5339645 w 6031914"/>
              <a:gd name="connsiteY0" fmla="*/ 11331 h 3431864"/>
              <a:gd name="connsiteX1" fmla="*/ 5339645 w 6031914"/>
              <a:gd name="connsiteY1" fmla="*/ 11331 h 3431864"/>
              <a:gd name="connsiteX2" fmla="*/ 5192889 w 6031914"/>
              <a:gd name="connsiteY2" fmla="*/ 42 h 3431864"/>
              <a:gd name="connsiteX3" fmla="*/ 4413956 w 6031914"/>
              <a:gd name="connsiteY3" fmla="*/ 33909 h 3431864"/>
              <a:gd name="connsiteX4" fmla="*/ 4357511 w 6031914"/>
              <a:gd name="connsiteY4" fmla="*/ 56486 h 3431864"/>
              <a:gd name="connsiteX5" fmla="*/ 4233333 w 6031914"/>
              <a:gd name="connsiteY5" fmla="*/ 90353 h 3431864"/>
              <a:gd name="connsiteX6" fmla="*/ 4097867 w 6031914"/>
              <a:gd name="connsiteY6" fmla="*/ 146798 h 3431864"/>
              <a:gd name="connsiteX7" fmla="*/ 4018845 w 6031914"/>
              <a:gd name="connsiteY7" fmla="*/ 180664 h 3431864"/>
              <a:gd name="connsiteX8" fmla="*/ 3973689 w 6031914"/>
              <a:gd name="connsiteY8" fmla="*/ 214531 h 3431864"/>
              <a:gd name="connsiteX9" fmla="*/ 3883378 w 6031914"/>
              <a:gd name="connsiteY9" fmla="*/ 259686 h 3431864"/>
              <a:gd name="connsiteX10" fmla="*/ 3770489 w 6031914"/>
              <a:gd name="connsiteY10" fmla="*/ 316131 h 3431864"/>
              <a:gd name="connsiteX11" fmla="*/ 3702756 w 6031914"/>
              <a:gd name="connsiteY11" fmla="*/ 338709 h 3431864"/>
              <a:gd name="connsiteX12" fmla="*/ 3601156 w 6031914"/>
              <a:gd name="connsiteY12" fmla="*/ 372575 h 3431864"/>
              <a:gd name="connsiteX13" fmla="*/ 3488267 w 6031914"/>
              <a:gd name="connsiteY13" fmla="*/ 395153 h 3431864"/>
              <a:gd name="connsiteX14" fmla="*/ 2991556 w 6031914"/>
              <a:gd name="connsiteY14" fmla="*/ 383864 h 3431864"/>
              <a:gd name="connsiteX15" fmla="*/ 2223911 w 6031914"/>
              <a:gd name="connsiteY15" fmla="*/ 395153 h 3431864"/>
              <a:gd name="connsiteX16" fmla="*/ 2065867 w 6031914"/>
              <a:gd name="connsiteY16" fmla="*/ 406442 h 3431864"/>
              <a:gd name="connsiteX17" fmla="*/ 1320800 w 6031914"/>
              <a:gd name="connsiteY17" fmla="*/ 417731 h 3431864"/>
              <a:gd name="connsiteX18" fmla="*/ 1140178 w 6031914"/>
              <a:gd name="connsiteY18" fmla="*/ 429020 h 3431864"/>
              <a:gd name="connsiteX19" fmla="*/ 1049867 w 6031914"/>
              <a:gd name="connsiteY19" fmla="*/ 451598 h 3431864"/>
              <a:gd name="connsiteX20" fmla="*/ 993422 w 6031914"/>
              <a:gd name="connsiteY20" fmla="*/ 462886 h 3431864"/>
              <a:gd name="connsiteX21" fmla="*/ 857956 w 6031914"/>
              <a:gd name="connsiteY21" fmla="*/ 496753 h 3431864"/>
              <a:gd name="connsiteX22" fmla="*/ 778933 w 6031914"/>
              <a:gd name="connsiteY22" fmla="*/ 519331 h 3431864"/>
              <a:gd name="connsiteX23" fmla="*/ 733778 w 6031914"/>
              <a:gd name="connsiteY23" fmla="*/ 530620 h 3431864"/>
              <a:gd name="connsiteX24" fmla="*/ 666045 w 6031914"/>
              <a:gd name="connsiteY24" fmla="*/ 553198 h 3431864"/>
              <a:gd name="connsiteX25" fmla="*/ 632178 w 6031914"/>
              <a:gd name="connsiteY25" fmla="*/ 564486 h 3431864"/>
              <a:gd name="connsiteX26" fmla="*/ 598311 w 6031914"/>
              <a:gd name="connsiteY26" fmla="*/ 598353 h 3431864"/>
              <a:gd name="connsiteX27" fmla="*/ 564445 w 6031914"/>
              <a:gd name="connsiteY27" fmla="*/ 609642 h 3431864"/>
              <a:gd name="connsiteX28" fmla="*/ 496711 w 6031914"/>
              <a:gd name="connsiteY28" fmla="*/ 654798 h 3431864"/>
              <a:gd name="connsiteX29" fmla="*/ 462845 w 6031914"/>
              <a:gd name="connsiteY29" fmla="*/ 677375 h 3431864"/>
              <a:gd name="connsiteX30" fmla="*/ 406400 w 6031914"/>
              <a:gd name="connsiteY30" fmla="*/ 722531 h 3431864"/>
              <a:gd name="connsiteX31" fmla="*/ 304800 w 6031914"/>
              <a:gd name="connsiteY31" fmla="*/ 778975 h 3431864"/>
              <a:gd name="connsiteX32" fmla="*/ 282222 w 6031914"/>
              <a:gd name="connsiteY32" fmla="*/ 812842 h 3431864"/>
              <a:gd name="connsiteX33" fmla="*/ 248356 w 6031914"/>
              <a:gd name="connsiteY33" fmla="*/ 835420 h 3431864"/>
              <a:gd name="connsiteX34" fmla="*/ 237067 w 6031914"/>
              <a:gd name="connsiteY34" fmla="*/ 869286 h 3431864"/>
              <a:gd name="connsiteX35" fmla="*/ 203200 w 6031914"/>
              <a:gd name="connsiteY35" fmla="*/ 903153 h 3431864"/>
              <a:gd name="connsiteX36" fmla="*/ 191911 w 6031914"/>
              <a:gd name="connsiteY36" fmla="*/ 937020 h 3431864"/>
              <a:gd name="connsiteX37" fmla="*/ 67733 w 6031914"/>
              <a:gd name="connsiteY37" fmla="*/ 1162798 h 3431864"/>
              <a:gd name="connsiteX38" fmla="*/ 45156 w 6031914"/>
              <a:gd name="connsiteY38" fmla="*/ 1196664 h 3431864"/>
              <a:gd name="connsiteX39" fmla="*/ 33867 w 6031914"/>
              <a:gd name="connsiteY39" fmla="*/ 1230531 h 3431864"/>
              <a:gd name="connsiteX40" fmla="*/ 0 w 6031914"/>
              <a:gd name="connsiteY40" fmla="*/ 1298264 h 3431864"/>
              <a:gd name="connsiteX41" fmla="*/ 11289 w 6031914"/>
              <a:gd name="connsiteY41" fmla="*/ 1456309 h 3431864"/>
              <a:gd name="connsiteX42" fmla="*/ 22578 w 6031914"/>
              <a:gd name="connsiteY42" fmla="*/ 1512753 h 3431864"/>
              <a:gd name="connsiteX43" fmla="*/ 33867 w 6031914"/>
              <a:gd name="connsiteY43" fmla="*/ 1659509 h 3431864"/>
              <a:gd name="connsiteX44" fmla="*/ 22578 w 6031914"/>
              <a:gd name="connsiteY44" fmla="*/ 1749820 h 3431864"/>
              <a:gd name="connsiteX45" fmla="*/ 0 w 6031914"/>
              <a:gd name="connsiteY45" fmla="*/ 2032042 h 3431864"/>
              <a:gd name="connsiteX46" fmla="*/ 11289 w 6031914"/>
              <a:gd name="connsiteY46" fmla="*/ 2133642 h 3431864"/>
              <a:gd name="connsiteX47" fmla="*/ 22578 w 6031914"/>
              <a:gd name="connsiteY47" fmla="*/ 2223953 h 3431864"/>
              <a:gd name="connsiteX48" fmla="*/ 33867 w 6031914"/>
              <a:gd name="connsiteY48" fmla="*/ 2449731 h 3431864"/>
              <a:gd name="connsiteX49" fmla="*/ 67733 w 6031914"/>
              <a:gd name="connsiteY49" fmla="*/ 2585198 h 3431864"/>
              <a:gd name="connsiteX50" fmla="*/ 124178 w 6031914"/>
              <a:gd name="connsiteY50" fmla="*/ 2652931 h 3431864"/>
              <a:gd name="connsiteX51" fmla="*/ 191911 w 6031914"/>
              <a:gd name="connsiteY51" fmla="*/ 2709375 h 3431864"/>
              <a:gd name="connsiteX52" fmla="*/ 259645 w 6031914"/>
              <a:gd name="connsiteY52" fmla="*/ 2777109 h 3431864"/>
              <a:gd name="connsiteX53" fmla="*/ 349956 w 6031914"/>
              <a:gd name="connsiteY53" fmla="*/ 2856131 h 3431864"/>
              <a:gd name="connsiteX54" fmla="*/ 417689 w 6031914"/>
              <a:gd name="connsiteY54" fmla="*/ 2901286 h 3431864"/>
              <a:gd name="connsiteX55" fmla="*/ 451556 w 6031914"/>
              <a:gd name="connsiteY55" fmla="*/ 2923864 h 3431864"/>
              <a:gd name="connsiteX56" fmla="*/ 485422 w 6031914"/>
              <a:gd name="connsiteY56" fmla="*/ 2935153 h 3431864"/>
              <a:gd name="connsiteX57" fmla="*/ 530578 w 6031914"/>
              <a:gd name="connsiteY57" fmla="*/ 2957731 h 3431864"/>
              <a:gd name="connsiteX58" fmla="*/ 632178 w 6031914"/>
              <a:gd name="connsiteY58" fmla="*/ 3002886 h 3431864"/>
              <a:gd name="connsiteX59" fmla="*/ 801511 w 6031914"/>
              <a:gd name="connsiteY59" fmla="*/ 3059331 h 3431864"/>
              <a:gd name="connsiteX60" fmla="*/ 948267 w 6031914"/>
              <a:gd name="connsiteY60" fmla="*/ 3093198 h 3431864"/>
              <a:gd name="connsiteX61" fmla="*/ 982133 w 6031914"/>
              <a:gd name="connsiteY61" fmla="*/ 3104486 h 3431864"/>
              <a:gd name="connsiteX62" fmla="*/ 1128889 w 6031914"/>
              <a:gd name="connsiteY62" fmla="*/ 3127064 h 3431864"/>
              <a:gd name="connsiteX63" fmla="*/ 1219200 w 6031914"/>
              <a:gd name="connsiteY63" fmla="*/ 3149642 h 3431864"/>
              <a:gd name="connsiteX64" fmla="*/ 1264356 w 6031914"/>
              <a:gd name="connsiteY64" fmla="*/ 3160931 h 3431864"/>
              <a:gd name="connsiteX65" fmla="*/ 1467556 w 6031914"/>
              <a:gd name="connsiteY65" fmla="*/ 3172220 h 3431864"/>
              <a:gd name="connsiteX66" fmla="*/ 1625600 w 6031914"/>
              <a:gd name="connsiteY66" fmla="*/ 3183509 h 3431864"/>
              <a:gd name="connsiteX67" fmla="*/ 1749778 w 6031914"/>
              <a:gd name="connsiteY67" fmla="*/ 3194798 h 3431864"/>
              <a:gd name="connsiteX68" fmla="*/ 1998133 w 6031914"/>
              <a:gd name="connsiteY68" fmla="*/ 3206086 h 3431864"/>
              <a:gd name="connsiteX69" fmla="*/ 2099733 w 6031914"/>
              <a:gd name="connsiteY69" fmla="*/ 3217375 h 3431864"/>
              <a:gd name="connsiteX70" fmla="*/ 2156178 w 6031914"/>
              <a:gd name="connsiteY70" fmla="*/ 3228664 h 3431864"/>
              <a:gd name="connsiteX71" fmla="*/ 2314222 w 6031914"/>
              <a:gd name="connsiteY71" fmla="*/ 3239953 h 3431864"/>
              <a:gd name="connsiteX72" fmla="*/ 2404533 w 6031914"/>
              <a:gd name="connsiteY72" fmla="*/ 3251242 h 3431864"/>
              <a:gd name="connsiteX73" fmla="*/ 2483556 w 6031914"/>
              <a:gd name="connsiteY73" fmla="*/ 3262531 h 3431864"/>
              <a:gd name="connsiteX74" fmla="*/ 3454400 w 6031914"/>
              <a:gd name="connsiteY74" fmla="*/ 3285109 h 3431864"/>
              <a:gd name="connsiteX75" fmla="*/ 3714045 w 6031914"/>
              <a:gd name="connsiteY75" fmla="*/ 3307686 h 3431864"/>
              <a:gd name="connsiteX76" fmla="*/ 3747911 w 6031914"/>
              <a:gd name="connsiteY76" fmla="*/ 3318975 h 3431864"/>
              <a:gd name="connsiteX77" fmla="*/ 3838222 w 6031914"/>
              <a:gd name="connsiteY77" fmla="*/ 3330264 h 3431864"/>
              <a:gd name="connsiteX78" fmla="*/ 3883378 w 6031914"/>
              <a:gd name="connsiteY78" fmla="*/ 3341553 h 3431864"/>
              <a:gd name="connsiteX79" fmla="*/ 3917245 w 6031914"/>
              <a:gd name="connsiteY79" fmla="*/ 3352842 h 3431864"/>
              <a:gd name="connsiteX80" fmla="*/ 4199467 w 6031914"/>
              <a:gd name="connsiteY80" fmla="*/ 3375420 h 3431864"/>
              <a:gd name="connsiteX81" fmla="*/ 4357511 w 6031914"/>
              <a:gd name="connsiteY81" fmla="*/ 3397998 h 3431864"/>
              <a:gd name="connsiteX82" fmla="*/ 4447822 w 6031914"/>
              <a:gd name="connsiteY82" fmla="*/ 3409286 h 3431864"/>
              <a:gd name="connsiteX83" fmla="*/ 4515556 w 6031914"/>
              <a:gd name="connsiteY83" fmla="*/ 3420575 h 3431864"/>
              <a:gd name="connsiteX84" fmla="*/ 4639733 w 6031914"/>
              <a:gd name="connsiteY84" fmla="*/ 3431864 h 3431864"/>
              <a:gd name="connsiteX85" fmla="*/ 4933245 w 6031914"/>
              <a:gd name="connsiteY85" fmla="*/ 3420575 h 3431864"/>
              <a:gd name="connsiteX86" fmla="*/ 5000978 w 6031914"/>
              <a:gd name="connsiteY86" fmla="*/ 3409286 h 3431864"/>
              <a:gd name="connsiteX87" fmla="*/ 5147733 w 6031914"/>
              <a:gd name="connsiteY87" fmla="*/ 3352842 h 3431864"/>
              <a:gd name="connsiteX88" fmla="*/ 5260622 w 6031914"/>
              <a:gd name="connsiteY88" fmla="*/ 3330264 h 3431864"/>
              <a:gd name="connsiteX89" fmla="*/ 5362222 w 6031914"/>
              <a:gd name="connsiteY89" fmla="*/ 3296398 h 3431864"/>
              <a:gd name="connsiteX90" fmla="*/ 5396089 w 6031914"/>
              <a:gd name="connsiteY90" fmla="*/ 3285109 h 3431864"/>
              <a:gd name="connsiteX91" fmla="*/ 5508978 w 6031914"/>
              <a:gd name="connsiteY91" fmla="*/ 3262531 h 3431864"/>
              <a:gd name="connsiteX92" fmla="*/ 5712178 w 6031914"/>
              <a:gd name="connsiteY92" fmla="*/ 3285109 h 3431864"/>
              <a:gd name="connsiteX93" fmla="*/ 5937956 w 6031914"/>
              <a:gd name="connsiteY93" fmla="*/ 3307686 h 3431864"/>
              <a:gd name="connsiteX94" fmla="*/ 5994400 w 6031914"/>
              <a:gd name="connsiteY94" fmla="*/ 3318975 h 3431864"/>
              <a:gd name="connsiteX95" fmla="*/ 6016978 w 6031914"/>
              <a:gd name="connsiteY95" fmla="*/ 3330264 h 3431864"/>
              <a:gd name="connsiteX96" fmla="*/ 6016978 w 6031914"/>
              <a:gd name="connsiteY96" fmla="*/ 3330264 h 3431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6031914" h="3431864">
                <a:moveTo>
                  <a:pt x="5339645" y="11331"/>
                </a:moveTo>
                <a:lnTo>
                  <a:pt x="5339645" y="11331"/>
                </a:lnTo>
                <a:cubicBezTo>
                  <a:pt x="5290726" y="7568"/>
                  <a:pt x="5241947" y="-659"/>
                  <a:pt x="5192889" y="42"/>
                </a:cubicBezTo>
                <a:cubicBezTo>
                  <a:pt x="4711637" y="6917"/>
                  <a:pt x="4719493" y="8447"/>
                  <a:pt x="4413956" y="33909"/>
                </a:cubicBezTo>
                <a:cubicBezTo>
                  <a:pt x="4395141" y="41435"/>
                  <a:pt x="4376879" y="50527"/>
                  <a:pt x="4357511" y="56486"/>
                </a:cubicBezTo>
                <a:cubicBezTo>
                  <a:pt x="4351899" y="58213"/>
                  <a:pt x="4259730" y="78354"/>
                  <a:pt x="4233333" y="90353"/>
                </a:cubicBezTo>
                <a:cubicBezTo>
                  <a:pt x="4105991" y="148236"/>
                  <a:pt x="4186347" y="124677"/>
                  <a:pt x="4097867" y="146798"/>
                </a:cubicBezTo>
                <a:cubicBezTo>
                  <a:pt x="3974578" y="228987"/>
                  <a:pt x="4164657" y="107757"/>
                  <a:pt x="4018845" y="180664"/>
                </a:cubicBezTo>
                <a:cubicBezTo>
                  <a:pt x="4002016" y="189078"/>
                  <a:pt x="3989941" y="205051"/>
                  <a:pt x="3973689" y="214531"/>
                </a:cubicBezTo>
                <a:cubicBezTo>
                  <a:pt x="3944617" y="231490"/>
                  <a:pt x="3913482" y="244634"/>
                  <a:pt x="3883378" y="259686"/>
                </a:cubicBezTo>
                <a:cubicBezTo>
                  <a:pt x="3845748" y="278501"/>
                  <a:pt x="3810401" y="302827"/>
                  <a:pt x="3770489" y="316131"/>
                </a:cubicBezTo>
                <a:cubicBezTo>
                  <a:pt x="3747911" y="323657"/>
                  <a:pt x="3725122" y="330576"/>
                  <a:pt x="3702756" y="338709"/>
                </a:cubicBezTo>
                <a:cubicBezTo>
                  <a:pt x="3634906" y="363381"/>
                  <a:pt x="3663673" y="359178"/>
                  <a:pt x="3601156" y="372575"/>
                </a:cubicBezTo>
                <a:cubicBezTo>
                  <a:pt x="3563633" y="380616"/>
                  <a:pt x="3488267" y="395153"/>
                  <a:pt x="3488267" y="395153"/>
                </a:cubicBezTo>
                <a:cubicBezTo>
                  <a:pt x="3322697" y="391390"/>
                  <a:pt x="3157169" y="383864"/>
                  <a:pt x="2991556" y="383864"/>
                </a:cubicBezTo>
                <a:cubicBezTo>
                  <a:pt x="2735647" y="383864"/>
                  <a:pt x="2479744" y="388913"/>
                  <a:pt x="2223911" y="395153"/>
                </a:cubicBezTo>
                <a:cubicBezTo>
                  <a:pt x="2171111" y="396441"/>
                  <a:pt x="2118666" y="405122"/>
                  <a:pt x="2065867" y="406442"/>
                </a:cubicBezTo>
                <a:lnTo>
                  <a:pt x="1320800" y="417731"/>
                </a:lnTo>
                <a:cubicBezTo>
                  <a:pt x="1260593" y="421494"/>
                  <a:pt x="1200037" y="421538"/>
                  <a:pt x="1140178" y="429020"/>
                </a:cubicBezTo>
                <a:cubicBezTo>
                  <a:pt x="1109387" y="432869"/>
                  <a:pt x="1080295" y="445513"/>
                  <a:pt x="1049867" y="451598"/>
                </a:cubicBezTo>
                <a:cubicBezTo>
                  <a:pt x="1031052" y="455361"/>
                  <a:pt x="1012118" y="458572"/>
                  <a:pt x="993422" y="462886"/>
                </a:cubicBezTo>
                <a:cubicBezTo>
                  <a:pt x="993400" y="462891"/>
                  <a:pt x="880545" y="491106"/>
                  <a:pt x="857956" y="496753"/>
                </a:cubicBezTo>
                <a:cubicBezTo>
                  <a:pt x="716795" y="532044"/>
                  <a:pt x="892297" y="486941"/>
                  <a:pt x="778933" y="519331"/>
                </a:cubicBezTo>
                <a:cubicBezTo>
                  <a:pt x="764015" y="523593"/>
                  <a:pt x="748639" y="526162"/>
                  <a:pt x="733778" y="530620"/>
                </a:cubicBezTo>
                <a:cubicBezTo>
                  <a:pt x="710983" y="537459"/>
                  <a:pt x="688623" y="545672"/>
                  <a:pt x="666045" y="553198"/>
                </a:cubicBezTo>
                <a:lnTo>
                  <a:pt x="632178" y="564486"/>
                </a:lnTo>
                <a:cubicBezTo>
                  <a:pt x="620889" y="575775"/>
                  <a:pt x="611595" y="589497"/>
                  <a:pt x="598311" y="598353"/>
                </a:cubicBezTo>
                <a:cubicBezTo>
                  <a:pt x="588410" y="604954"/>
                  <a:pt x="574847" y="603863"/>
                  <a:pt x="564445" y="609642"/>
                </a:cubicBezTo>
                <a:cubicBezTo>
                  <a:pt x="540724" y="622820"/>
                  <a:pt x="519289" y="639746"/>
                  <a:pt x="496711" y="654798"/>
                </a:cubicBezTo>
                <a:lnTo>
                  <a:pt x="462845" y="677375"/>
                </a:lnTo>
                <a:cubicBezTo>
                  <a:pt x="421128" y="739951"/>
                  <a:pt x="464135" y="690456"/>
                  <a:pt x="406400" y="722531"/>
                </a:cubicBezTo>
                <a:cubicBezTo>
                  <a:pt x="289948" y="787226"/>
                  <a:pt x="381432" y="753431"/>
                  <a:pt x="304800" y="778975"/>
                </a:cubicBezTo>
                <a:cubicBezTo>
                  <a:pt x="297274" y="790264"/>
                  <a:pt x="291816" y="803248"/>
                  <a:pt x="282222" y="812842"/>
                </a:cubicBezTo>
                <a:cubicBezTo>
                  <a:pt x="272628" y="822436"/>
                  <a:pt x="256831" y="824826"/>
                  <a:pt x="248356" y="835420"/>
                </a:cubicBezTo>
                <a:cubicBezTo>
                  <a:pt x="240923" y="844712"/>
                  <a:pt x="243668" y="859385"/>
                  <a:pt x="237067" y="869286"/>
                </a:cubicBezTo>
                <a:cubicBezTo>
                  <a:pt x="228211" y="882570"/>
                  <a:pt x="214489" y="891864"/>
                  <a:pt x="203200" y="903153"/>
                </a:cubicBezTo>
                <a:cubicBezTo>
                  <a:pt x="199437" y="914442"/>
                  <a:pt x="196835" y="926187"/>
                  <a:pt x="191911" y="937020"/>
                </a:cubicBezTo>
                <a:cubicBezTo>
                  <a:pt x="161872" y="1003107"/>
                  <a:pt x="103923" y="1108512"/>
                  <a:pt x="67733" y="1162798"/>
                </a:cubicBezTo>
                <a:cubicBezTo>
                  <a:pt x="60207" y="1174087"/>
                  <a:pt x="51223" y="1184529"/>
                  <a:pt x="45156" y="1196664"/>
                </a:cubicBezTo>
                <a:cubicBezTo>
                  <a:pt x="39834" y="1207307"/>
                  <a:pt x="39189" y="1219888"/>
                  <a:pt x="33867" y="1230531"/>
                </a:cubicBezTo>
                <a:cubicBezTo>
                  <a:pt x="-9902" y="1318069"/>
                  <a:pt x="28376" y="1213138"/>
                  <a:pt x="0" y="1298264"/>
                </a:cubicBezTo>
                <a:cubicBezTo>
                  <a:pt x="3763" y="1350946"/>
                  <a:pt x="5760" y="1403783"/>
                  <a:pt x="11289" y="1456309"/>
                </a:cubicBezTo>
                <a:cubicBezTo>
                  <a:pt x="13298" y="1475391"/>
                  <a:pt x="20459" y="1493683"/>
                  <a:pt x="22578" y="1512753"/>
                </a:cubicBezTo>
                <a:cubicBezTo>
                  <a:pt x="27996" y="1561516"/>
                  <a:pt x="30104" y="1610590"/>
                  <a:pt x="33867" y="1659509"/>
                </a:cubicBezTo>
                <a:cubicBezTo>
                  <a:pt x="30104" y="1689613"/>
                  <a:pt x="24665" y="1719554"/>
                  <a:pt x="22578" y="1749820"/>
                </a:cubicBezTo>
                <a:cubicBezTo>
                  <a:pt x="3106" y="2032165"/>
                  <a:pt x="31937" y="1904296"/>
                  <a:pt x="0" y="2032042"/>
                </a:cubicBezTo>
                <a:cubicBezTo>
                  <a:pt x="3763" y="2065909"/>
                  <a:pt x="7308" y="2099800"/>
                  <a:pt x="11289" y="2133642"/>
                </a:cubicBezTo>
                <a:cubicBezTo>
                  <a:pt x="14834" y="2163772"/>
                  <a:pt x="20416" y="2193692"/>
                  <a:pt x="22578" y="2223953"/>
                </a:cubicBezTo>
                <a:cubicBezTo>
                  <a:pt x="27947" y="2299115"/>
                  <a:pt x="28088" y="2374600"/>
                  <a:pt x="33867" y="2449731"/>
                </a:cubicBezTo>
                <a:cubicBezTo>
                  <a:pt x="35421" y="2469938"/>
                  <a:pt x="52108" y="2569573"/>
                  <a:pt x="67733" y="2585198"/>
                </a:cubicBezTo>
                <a:cubicBezTo>
                  <a:pt x="166667" y="2684129"/>
                  <a:pt x="45601" y="2558638"/>
                  <a:pt x="124178" y="2652931"/>
                </a:cubicBezTo>
                <a:cubicBezTo>
                  <a:pt x="179332" y="2719116"/>
                  <a:pt x="134824" y="2658631"/>
                  <a:pt x="191911" y="2709375"/>
                </a:cubicBezTo>
                <a:cubicBezTo>
                  <a:pt x="215776" y="2730588"/>
                  <a:pt x="237067" y="2754531"/>
                  <a:pt x="259645" y="2777109"/>
                </a:cubicBezTo>
                <a:cubicBezTo>
                  <a:pt x="370878" y="2888342"/>
                  <a:pt x="241124" y="2762845"/>
                  <a:pt x="349956" y="2856131"/>
                </a:cubicBezTo>
                <a:cubicBezTo>
                  <a:pt x="403768" y="2902256"/>
                  <a:pt x="360081" y="2882085"/>
                  <a:pt x="417689" y="2901286"/>
                </a:cubicBezTo>
                <a:cubicBezTo>
                  <a:pt x="428978" y="2908812"/>
                  <a:pt x="439421" y="2917796"/>
                  <a:pt x="451556" y="2923864"/>
                </a:cubicBezTo>
                <a:cubicBezTo>
                  <a:pt x="462199" y="2929186"/>
                  <a:pt x="474485" y="2930466"/>
                  <a:pt x="485422" y="2935153"/>
                </a:cubicBezTo>
                <a:cubicBezTo>
                  <a:pt x="500890" y="2941782"/>
                  <a:pt x="515867" y="2949558"/>
                  <a:pt x="530578" y="2957731"/>
                </a:cubicBezTo>
                <a:cubicBezTo>
                  <a:pt x="610472" y="3002117"/>
                  <a:pt x="558561" y="2984483"/>
                  <a:pt x="632178" y="3002886"/>
                </a:cubicBezTo>
                <a:cubicBezTo>
                  <a:pt x="732506" y="3063084"/>
                  <a:pt x="647907" y="3020930"/>
                  <a:pt x="801511" y="3059331"/>
                </a:cubicBezTo>
                <a:cubicBezTo>
                  <a:pt x="966802" y="3100654"/>
                  <a:pt x="764836" y="3066993"/>
                  <a:pt x="948267" y="3093198"/>
                </a:cubicBezTo>
                <a:cubicBezTo>
                  <a:pt x="959556" y="3096961"/>
                  <a:pt x="970517" y="3101905"/>
                  <a:pt x="982133" y="3104486"/>
                </a:cubicBezTo>
                <a:cubicBezTo>
                  <a:pt x="1010328" y="3110751"/>
                  <a:pt x="1103680" y="3123463"/>
                  <a:pt x="1128889" y="3127064"/>
                </a:cubicBezTo>
                <a:cubicBezTo>
                  <a:pt x="1189407" y="3147237"/>
                  <a:pt x="1137465" y="3131479"/>
                  <a:pt x="1219200" y="3149642"/>
                </a:cubicBezTo>
                <a:cubicBezTo>
                  <a:pt x="1234346" y="3153008"/>
                  <a:pt x="1248904" y="3159526"/>
                  <a:pt x="1264356" y="3160931"/>
                </a:cubicBezTo>
                <a:cubicBezTo>
                  <a:pt x="1331915" y="3167073"/>
                  <a:pt x="1399850" y="3167988"/>
                  <a:pt x="1467556" y="3172220"/>
                </a:cubicBezTo>
                <a:lnTo>
                  <a:pt x="1625600" y="3183509"/>
                </a:lnTo>
                <a:cubicBezTo>
                  <a:pt x="1667031" y="3186824"/>
                  <a:pt x="1708291" y="3192284"/>
                  <a:pt x="1749778" y="3194798"/>
                </a:cubicBezTo>
                <a:cubicBezTo>
                  <a:pt x="1832497" y="3199811"/>
                  <a:pt x="1915348" y="3202323"/>
                  <a:pt x="1998133" y="3206086"/>
                </a:cubicBezTo>
                <a:cubicBezTo>
                  <a:pt x="2032000" y="3209849"/>
                  <a:pt x="2066000" y="3212556"/>
                  <a:pt x="2099733" y="3217375"/>
                </a:cubicBezTo>
                <a:cubicBezTo>
                  <a:pt x="2118728" y="3220089"/>
                  <a:pt x="2137096" y="3226655"/>
                  <a:pt x="2156178" y="3228664"/>
                </a:cubicBezTo>
                <a:cubicBezTo>
                  <a:pt x="2208703" y="3234193"/>
                  <a:pt x="2261623" y="3235171"/>
                  <a:pt x="2314222" y="3239953"/>
                </a:cubicBezTo>
                <a:cubicBezTo>
                  <a:pt x="2344435" y="3242700"/>
                  <a:pt x="2374461" y="3247232"/>
                  <a:pt x="2404533" y="3251242"/>
                </a:cubicBezTo>
                <a:cubicBezTo>
                  <a:pt x="2430908" y="3254759"/>
                  <a:pt x="2457015" y="3260635"/>
                  <a:pt x="2483556" y="3262531"/>
                </a:cubicBezTo>
                <a:cubicBezTo>
                  <a:pt x="2760447" y="3282309"/>
                  <a:pt x="3273917" y="3282332"/>
                  <a:pt x="3454400" y="3285109"/>
                </a:cubicBezTo>
                <a:cubicBezTo>
                  <a:pt x="3530838" y="3289886"/>
                  <a:pt x="3632971" y="3291472"/>
                  <a:pt x="3714045" y="3307686"/>
                </a:cubicBezTo>
                <a:cubicBezTo>
                  <a:pt x="3725713" y="3310020"/>
                  <a:pt x="3736204" y="3316846"/>
                  <a:pt x="3747911" y="3318975"/>
                </a:cubicBezTo>
                <a:cubicBezTo>
                  <a:pt x="3777760" y="3324402"/>
                  <a:pt x="3808297" y="3325276"/>
                  <a:pt x="3838222" y="3330264"/>
                </a:cubicBezTo>
                <a:cubicBezTo>
                  <a:pt x="3853526" y="3332815"/>
                  <a:pt x="3868460" y="3337291"/>
                  <a:pt x="3883378" y="3341553"/>
                </a:cubicBezTo>
                <a:cubicBezTo>
                  <a:pt x="3894820" y="3344822"/>
                  <a:pt x="3905413" y="3351574"/>
                  <a:pt x="3917245" y="3352842"/>
                </a:cubicBezTo>
                <a:cubicBezTo>
                  <a:pt x="4011082" y="3362896"/>
                  <a:pt x="4199467" y="3375420"/>
                  <a:pt x="4199467" y="3375420"/>
                </a:cubicBezTo>
                <a:cubicBezTo>
                  <a:pt x="4294712" y="3394469"/>
                  <a:pt x="4227272" y="3382676"/>
                  <a:pt x="4357511" y="3397998"/>
                </a:cubicBezTo>
                <a:lnTo>
                  <a:pt x="4447822" y="3409286"/>
                </a:lnTo>
                <a:cubicBezTo>
                  <a:pt x="4470481" y="3412523"/>
                  <a:pt x="4492823" y="3417901"/>
                  <a:pt x="4515556" y="3420575"/>
                </a:cubicBezTo>
                <a:cubicBezTo>
                  <a:pt x="4556834" y="3425431"/>
                  <a:pt x="4598341" y="3428101"/>
                  <a:pt x="4639733" y="3431864"/>
                </a:cubicBezTo>
                <a:cubicBezTo>
                  <a:pt x="4737570" y="3428101"/>
                  <a:pt x="4835526" y="3426682"/>
                  <a:pt x="4933245" y="3420575"/>
                </a:cubicBezTo>
                <a:cubicBezTo>
                  <a:pt x="4956090" y="3419147"/>
                  <a:pt x="4979101" y="3416017"/>
                  <a:pt x="5000978" y="3409286"/>
                </a:cubicBezTo>
                <a:cubicBezTo>
                  <a:pt x="5053269" y="3393197"/>
                  <a:pt x="5093178" y="3361935"/>
                  <a:pt x="5147733" y="3352842"/>
                </a:cubicBezTo>
                <a:cubicBezTo>
                  <a:pt x="5193507" y="3345213"/>
                  <a:pt x="5218519" y="3342895"/>
                  <a:pt x="5260622" y="3330264"/>
                </a:cubicBezTo>
                <a:cubicBezTo>
                  <a:pt x="5294815" y="3320006"/>
                  <a:pt x="5328355" y="3307687"/>
                  <a:pt x="5362222" y="3296398"/>
                </a:cubicBezTo>
                <a:cubicBezTo>
                  <a:pt x="5373511" y="3292635"/>
                  <a:pt x="5384545" y="3287995"/>
                  <a:pt x="5396089" y="3285109"/>
                </a:cubicBezTo>
                <a:cubicBezTo>
                  <a:pt x="5463451" y="3268269"/>
                  <a:pt x="5425941" y="3276371"/>
                  <a:pt x="5508978" y="3262531"/>
                </a:cubicBezTo>
                <a:cubicBezTo>
                  <a:pt x="5641416" y="3281451"/>
                  <a:pt x="5542335" y="3268673"/>
                  <a:pt x="5712178" y="3285109"/>
                </a:cubicBezTo>
                <a:lnTo>
                  <a:pt x="5937956" y="3307686"/>
                </a:lnTo>
                <a:cubicBezTo>
                  <a:pt x="5956771" y="3311449"/>
                  <a:pt x="5975786" y="3314321"/>
                  <a:pt x="5994400" y="3318975"/>
                </a:cubicBezTo>
                <a:cubicBezTo>
                  <a:pt x="6044315" y="3331454"/>
                  <a:pt x="6036221" y="3330264"/>
                  <a:pt x="6016978" y="3330264"/>
                </a:cubicBezTo>
                <a:lnTo>
                  <a:pt x="6016978" y="3330264"/>
                </a:lnTo>
              </a:path>
            </a:pathLst>
          </a:custGeom>
          <a:ln w="38100"/>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16" name="Freeform 15">
            <a:extLst>
              <a:ext uri="{FF2B5EF4-FFF2-40B4-BE49-F238E27FC236}">
                <a16:creationId xmlns:a16="http://schemas.microsoft.com/office/drawing/2014/main" id="{8E77352A-C2D0-B34B-B94F-A4DDCDA05AF8}"/>
              </a:ext>
            </a:extLst>
          </p:cNvPr>
          <p:cNvSpPr/>
          <p:nvPr/>
        </p:nvSpPr>
        <p:spPr>
          <a:xfrm>
            <a:off x="1557867" y="4402667"/>
            <a:ext cx="9234311" cy="2099916"/>
          </a:xfrm>
          <a:custGeom>
            <a:avLst/>
            <a:gdLst>
              <a:gd name="connsiteX0" fmla="*/ 0 w 9234311"/>
              <a:gd name="connsiteY0" fmla="*/ 1422400 h 2099916"/>
              <a:gd name="connsiteX1" fmla="*/ 0 w 9234311"/>
              <a:gd name="connsiteY1" fmla="*/ 1422400 h 2099916"/>
              <a:gd name="connsiteX2" fmla="*/ 101600 w 9234311"/>
              <a:gd name="connsiteY2" fmla="*/ 1478844 h 2099916"/>
              <a:gd name="connsiteX3" fmla="*/ 135466 w 9234311"/>
              <a:gd name="connsiteY3" fmla="*/ 1490133 h 2099916"/>
              <a:gd name="connsiteX4" fmla="*/ 406400 w 9234311"/>
              <a:gd name="connsiteY4" fmla="*/ 1501422 h 2099916"/>
              <a:gd name="connsiteX5" fmla="*/ 959555 w 9234311"/>
              <a:gd name="connsiteY5" fmla="*/ 1490133 h 2099916"/>
              <a:gd name="connsiteX6" fmla="*/ 1174044 w 9234311"/>
              <a:gd name="connsiteY6" fmla="*/ 1478844 h 2099916"/>
              <a:gd name="connsiteX7" fmla="*/ 1230489 w 9234311"/>
              <a:gd name="connsiteY7" fmla="*/ 1467555 h 2099916"/>
              <a:gd name="connsiteX8" fmla="*/ 1354666 w 9234311"/>
              <a:gd name="connsiteY8" fmla="*/ 1433689 h 2099916"/>
              <a:gd name="connsiteX9" fmla="*/ 1422400 w 9234311"/>
              <a:gd name="connsiteY9" fmla="*/ 1388533 h 2099916"/>
              <a:gd name="connsiteX10" fmla="*/ 1456266 w 9234311"/>
              <a:gd name="connsiteY10" fmla="*/ 1354666 h 2099916"/>
              <a:gd name="connsiteX11" fmla="*/ 1591733 w 9234311"/>
              <a:gd name="connsiteY11" fmla="*/ 1253066 h 2099916"/>
              <a:gd name="connsiteX12" fmla="*/ 1693333 w 9234311"/>
              <a:gd name="connsiteY12" fmla="*/ 1185333 h 2099916"/>
              <a:gd name="connsiteX13" fmla="*/ 1715911 w 9234311"/>
              <a:gd name="connsiteY13" fmla="*/ 1151466 h 2099916"/>
              <a:gd name="connsiteX14" fmla="*/ 1749777 w 9234311"/>
              <a:gd name="connsiteY14" fmla="*/ 1140177 h 2099916"/>
              <a:gd name="connsiteX15" fmla="*/ 1817511 w 9234311"/>
              <a:gd name="connsiteY15" fmla="*/ 1095022 h 2099916"/>
              <a:gd name="connsiteX16" fmla="*/ 1851377 w 9234311"/>
              <a:gd name="connsiteY16" fmla="*/ 1083733 h 2099916"/>
              <a:gd name="connsiteX17" fmla="*/ 1930400 w 9234311"/>
              <a:gd name="connsiteY17" fmla="*/ 1038577 h 2099916"/>
              <a:gd name="connsiteX18" fmla="*/ 1964266 w 9234311"/>
              <a:gd name="connsiteY18" fmla="*/ 1027289 h 2099916"/>
              <a:gd name="connsiteX19" fmla="*/ 2009422 w 9234311"/>
              <a:gd name="connsiteY19" fmla="*/ 1004711 h 2099916"/>
              <a:gd name="connsiteX20" fmla="*/ 2054577 w 9234311"/>
              <a:gd name="connsiteY20" fmla="*/ 993422 h 2099916"/>
              <a:gd name="connsiteX21" fmla="*/ 2111022 w 9234311"/>
              <a:gd name="connsiteY21" fmla="*/ 970844 h 2099916"/>
              <a:gd name="connsiteX22" fmla="*/ 2156177 w 9234311"/>
              <a:gd name="connsiteY22" fmla="*/ 959555 h 2099916"/>
              <a:gd name="connsiteX23" fmla="*/ 2223911 w 9234311"/>
              <a:gd name="connsiteY23" fmla="*/ 936977 h 2099916"/>
              <a:gd name="connsiteX24" fmla="*/ 2257777 w 9234311"/>
              <a:gd name="connsiteY24" fmla="*/ 925689 h 2099916"/>
              <a:gd name="connsiteX25" fmla="*/ 2291644 w 9234311"/>
              <a:gd name="connsiteY25" fmla="*/ 914400 h 2099916"/>
              <a:gd name="connsiteX26" fmla="*/ 2393244 w 9234311"/>
              <a:gd name="connsiteY26" fmla="*/ 891822 h 2099916"/>
              <a:gd name="connsiteX27" fmla="*/ 2427111 w 9234311"/>
              <a:gd name="connsiteY27" fmla="*/ 880533 h 2099916"/>
              <a:gd name="connsiteX28" fmla="*/ 2551289 w 9234311"/>
              <a:gd name="connsiteY28" fmla="*/ 846666 h 2099916"/>
              <a:gd name="connsiteX29" fmla="*/ 2675466 w 9234311"/>
              <a:gd name="connsiteY29" fmla="*/ 778933 h 2099916"/>
              <a:gd name="connsiteX30" fmla="*/ 2799644 w 9234311"/>
              <a:gd name="connsiteY30" fmla="*/ 733777 h 2099916"/>
              <a:gd name="connsiteX31" fmla="*/ 2833511 w 9234311"/>
              <a:gd name="connsiteY31" fmla="*/ 711200 h 2099916"/>
              <a:gd name="connsiteX32" fmla="*/ 2901244 w 9234311"/>
              <a:gd name="connsiteY32" fmla="*/ 677333 h 2099916"/>
              <a:gd name="connsiteX33" fmla="*/ 2957689 w 9234311"/>
              <a:gd name="connsiteY33" fmla="*/ 620889 h 2099916"/>
              <a:gd name="connsiteX34" fmla="*/ 3081866 w 9234311"/>
              <a:gd name="connsiteY34" fmla="*/ 530577 h 2099916"/>
              <a:gd name="connsiteX35" fmla="*/ 3127022 w 9234311"/>
              <a:gd name="connsiteY35" fmla="*/ 508000 h 2099916"/>
              <a:gd name="connsiteX36" fmla="*/ 3206044 w 9234311"/>
              <a:gd name="connsiteY36" fmla="*/ 440266 h 2099916"/>
              <a:gd name="connsiteX37" fmla="*/ 3239911 w 9234311"/>
              <a:gd name="connsiteY37" fmla="*/ 417689 h 2099916"/>
              <a:gd name="connsiteX38" fmla="*/ 3262489 w 9234311"/>
              <a:gd name="connsiteY38" fmla="*/ 383822 h 2099916"/>
              <a:gd name="connsiteX39" fmla="*/ 3296355 w 9234311"/>
              <a:gd name="connsiteY39" fmla="*/ 361244 h 2099916"/>
              <a:gd name="connsiteX40" fmla="*/ 3364089 w 9234311"/>
              <a:gd name="connsiteY40" fmla="*/ 259644 h 2099916"/>
              <a:gd name="connsiteX41" fmla="*/ 3386666 w 9234311"/>
              <a:gd name="connsiteY41" fmla="*/ 225777 h 2099916"/>
              <a:gd name="connsiteX42" fmla="*/ 3454400 w 9234311"/>
              <a:gd name="connsiteY42" fmla="*/ 191911 h 2099916"/>
              <a:gd name="connsiteX43" fmla="*/ 3522133 w 9234311"/>
              <a:gd name="connsiteY43" fmla="*/ 158044 h 2099916"/>
              <a:gd name="connsiteX44" fmla="*/ 3556000 w 9234311"/>
              <a:gd name="connsiteY44" fmla="*/ 135466 h 2099916"/>
              <a:gd name="connsiteX45" fmla="*/ 3589866 w 9234311"/>
              <a:gd name="connsiteY45" fmla="*/ 124177 h 2099916"/>
              <a:gd name="connsiteX46" fmla="*/ 3680177 w 9234311"/>
              <a:gd name="connsiteY46" fmla="*/ 101600 h 2099916"/>
              <a:gd name="connsiteX47" fmla="*/ 3725333 w 9234311"/>
              <a:gd name="connsiteY47" fmla="*/ 90311 h 2099916"/>
              <a:gd name="connsiteX48" fmla="*/ 3804355 w 9234311"/>
              <a:gd name="connsiteY48" fmla="*/ 67733 h 2099916"/>
              <a:gd name="connsiteX49" fmla="*/ 3905955 w 9234311"/>
              <a:gd name="connsiteY49" fmla="*/ 56444 h 2099916"/>
              <a:gd name="connsiteX50" fmla="*/ 4041422 w 9234311"/>
              <a:gd name="connsiteY50" fmla="*/ 33866 h 2099916"/>
              <a:gd name="connsiteX51" fmla="*/ 4210755 w 9234311"/>
              <a:gd name="connsiteY51" fmla="*/ 11289 h 2099916"/>
              <a:gd name="connsiteX52" fmla="*/ 4526844 w 9234311"/>
              <a:gd name="connsiteY52" fmla="*/ 0 h 2099916"/>
              <a:gd name="connsiteX53" fmla="*/ 4718755 w 9234311"/>
              <a:gd name="connsiteY53" fmla="*/ 11289 h 2099916"/>
              <a:gd name="connsiteX54" fmla="*/ 5260622 w 9234311"/>
              <a:gd name="connsiteY54" fmla="*/ 11289 h 2099916"/>
              <a:gd name="connsiteX55" fmla="*/ 5667022 w 9234311"/>
              <a:gd name="connsiteY55" fmla="*/ 22577 h 2099916"/>
              <a:gd name="connsiteX56" fmla="*/ 5757333 w 9234311"/>
              <a:gd name="connsiteY56" fmla="*/ 33866 h 2099916"/>
              <a:gd name="connsiteX57" fmla="*/ 5892800 w 9234311"/>
              <a:gd name="connsiteY57" fmla="*/ 45155 h 2099916"/>
              <a:gd name="connsiteX58" fmla="*/ 5937955 w 9234311"/>
              <a:gd name="connsiteY58" fmla="*/ 56444 h 2099916"/>
              <a:gd name="connsiteX59" fmla="*/ 6005689 w 9234311"/>
              <a:gd name="connsiteY59" fmla="*/ 79022 h 2099916"/>
              <a:gd name="connsiteX60" fmla="*/ 6107289 w 9234311"/>
              <a:gd name="connsiteY60" fmla="*/ 112889 h 2099916"/>
              <a:gd name="connsiteX61" fmla="*/ 6141155 w 9234311"/>
              <a:gd name="connsiteY61" fmla="*/ 124177 h 2099916"/>
              <a:gd name="connsiteX62" fmla="*/ 6175022 w 9234311"/>
              <a:gd name="connsiteY62" fmla="*/ 135466 h 2099916"/>
              <a:gd name="connsiteX63" fmla="*/ 6265333 w 9234311"/>
              <a:gd name="connsiteY63" fmla="*/ 158044 h 2099916"/>
              <a:gd name="connsiteX64" fmla="*/ 6344355 w 9234311"/>
              <a:gd name="connsiteY64" fmla="*/ 180622 h 2099916"/>
              <a:gd name="connsiteX65" fmla="*/ 6558844 w 9234311"/>
              <a:gd name="connsiteY65" fmla="*/ 191911 h 2099916"/>
              <a:gd name="connsiteX66" fmla="*/ 6728177 w 9234311"/>
              <a:gd name="connsiteY66" fmla="*/ 203200 h 2099916"/>
              <a:gd name="connsiteX67" fmla="*/ 6784622 w 9234311"/>
              <a:gd name="connsiteY67" fmla="*/ 214489 h 2099916"/>
              <a:gd name="connsiteX68" fmla="*/ 6818489 w 9234311"/>
              <a:gd name="connsiteY68" fmla="*/ 225777 h 2099916"/>
              <a:gd name="connsiteX69" fmla="*/ 6897511 w 9234311"/>
              <a:gd name="connsiteY69" fmla="*/ 237066 h 2099916"/>
              <a:gd name="connsiteX70" fmla="*/ 6965244 w 9234311"/>
              <a:gd name="connsiteY70" fmla="*/ 259644 h 2099916"/>
              <a:gd name="connsiteX71" fmla="*/ 7010400 w 9234311"/>
              <a:gd name="connsiteY71" fmla="*/ 282222 h 2099916"/>
              <a:gd name="connsiteX72" fmla="*/ 7078133 w 9234311"/>
              <a:gd name="connsiteY72" fmla="*/ 304800 h 2099916"/>
              <a:gd name="connsiteX73" fmla="*/ 7179733 w 9234311"/>
              <a:gd name="connsiteY73" fmla="*/ 338666 h 2099916"/>
              <a:gd name="connsiteX74" fmla="*/ 7213600 w 9234311"/>
              <a:gd name="connsiteY74" fmla="*/ 349955 h 2099916"/>
              <a:gd name="connsiteX75" fmla="*/ 7270044 w 9234311"/>
              <a:gd name="connsiteY75" fmla="*/ 372533 h 2099916"/>
              <a:gd name="connsiteX76" fmla="*/ 7518400 w 9234311"/>
              <a:gd name="connsiteY76" fmla="*/ 406400 h 2099916"/>
              <a:gd name="connsiteX77" fmla="*/ 7721600 w 9234311"/>
              <a:gd name="connsiteY77" fmla="*/ 428977 h 2099916"/>
              <a:gd name="connsiteX78" fmla="*/ 7766755 w 9234311"/>
              <a:gd name="connsiteY78" fmla="*/ 440266 h 2099916"/>
              <a:gd name="connsiteX79" fmla="*/ 7981244 w 9234311"/>
              <a:gd name="connsiteY79" fmla="*/ 451555 h 2099916"/>
              <a:gd name="connsiteX80" fmla="*/ 8139289 w 9234311"/>
              <a:gd name="connsiteY80" fmla="*/ 474133 h 2099916"/>
              <a:gd name="connsiteX81" fmla="*/ 8184444 w 9234311"/>
              <a:gd name="connsiteY81" fmla="*/ 485422 h 2099916"/>
              <a:gd name="connsiteX82" fmla="*/ 8286044 w 9234311"/>
              <a:gd name="connsiteY82" fmla="*/ 519289 h 2099916"/>
              <a:gd name="connsiteX83" fmla="*/ 8444089 w 9234311"/>
              <a:gd name="connsiteY83" fmla="*/ 541866 h 2099916"/>
              <a:gd name="connsiteX84" fmla="*/ 8636000 w 9234311"/>
              <a:gd name="connsiteY84" fmla="*/ 564444 h 2099916"/>
              <a:gd name="connsiteX85" fmla="*/ 8715022 w 9234311"/>
              <a:gd name="connsiteY85" fmla="*/ 587022 h 2099916"/>
              <a:gd name="connsiteX86" fmla="*/ 8748889 w 9234311"/>
              <a:gd name="connsiteY86" fmla="*/ 598311 h 2099916"/>
              <a:gd name="connsiteX87" fmla="*/ 8850489 w 9234311"/>
              <a:gd name="connsiteY87" fmla="*/ 609600 h 2099916"/>
              <a:gd name="connsiteX88" fmla="*/ 8940800 w 9234311"/>
              <a:gd name="connsiteY88" fmla="*/ 632177 h 2099916"/>
              <a:gd name="connsiteX89" fmla="*/ 9042400 w 9234311"/>
              <a:gd name="connsiteY89" fmla="*/ 699911 h 2099916"/>
              <a:gd name="connsiteX90" fmla="*/ 9076266 w 9234311"/>
              <a:gd name="connsiteY90" fmla="*/ 722489 h 2099916"/>
              <a:gd name="connsiteX91" fmla="*/ 9110133 w 9234311"/>
              <a:gd name="connsiteY91" fmla="*/ 745066 h 2099916"/>
              <a:gd name="connsiteX92" fmla="*/ 9121422 w 9234311"/>
              <a:gd name="connsiteY92" fmla="*/ 778933 h 2099916"/>
              <a:gd name="connsiteX93" fmla="*/ 9144000 w 9234311"/>
              <a:gd name="connsiteY93" fmla="*/ 812800 h 2099916"/>
              <a:gd name="connsiteX94" fmla="*/ 9155289 w 9234311"/>
              <a:gd name="connsiteY94" fmla="*/ 880533 h 2099916"/>
              <a:gd name="connsiteX95" fmla="*/ 9166577 w 9234311"/>
              <a:gd name="connsiteY95" fmla="*/ 914400 h 2099916"/>
              <a:gd name="connsiteX96" fmla="*/ 9177866 w 9234311"/>
              <a:gd name="connsiteY96" fmla="*/ 1038577 h 2099916"/>
              <a:gd name="connsiteX97" fmla="*/ 9189155 w 9234311"/>
              <a:gd name="connsiteY97" fmla="*/ 1140177 h 2099916"/>
              <a:gd name="connsiteX98" fmla="*/ 9200444 w 9234311"/>
              <a:gd name="connsiteY98" fmla="*/ 1264355 h 2099916"/>
              <a:gd name="connsiteX99" fmla="*/ 9234311 w 9234311"/>
              <a:gd name="connsiteY99" fmla="*/ 1411111 h 2099916"/>
              <a:gd name="connsiteX100" fmla="*/ 9223022 w 9234311"/>
              <a:gd name="connsiteY100" fmla="*/ 1546577 h 2099916"/>
              <a:gd name="connsiteX101" fmla="*/ 9211733 w 9234311"/>
              <a:gd name="connsiteY101" fmla="*/ 1580444 h 2099916"/>
              <a:gd name="connsiteX102" fmla="*/ 9200444 w 9234311"/>
              <a:gd name="connsiteY102" fmla="*/ 1636889 h 2099916"/>
              <a:gd name="connsiteX103" fmla="*/ 9177866 w 9234311"/>
              <a:gd name="connsiteY103" fmla="*/ 1704622 h 2099916"/>
              <a:gd name="connsiteX104" fmla="*/ 9166577 w 9234311"/>
              <a:gd name="connsiteY104" fmla="*/ 1738489 h 2099916"/>
              <a:gd name="connsiteX105" fmla="*/ 9121422 w 9234311"/>
              <a:gd name="connsiteY105" fmla="*/ 1806222 h 2099916"/>
              <a:gd name="connsiteX106" fmla="*/ 9098844 w 9234311"/>
              <a:gd name="connsiteY106" fmla="*/ 1840089 h 2099916"/>
              <a:gd name="connsiteX107" fmla="*/ 9064977 w 9234311"/>
              <a:gd name="connsiteY107" fmla="*/ 1873955 h 2099916"/>
              <a:gd name="connsiteX108" fmla="*/ 9019822 w 9234311"/>
              <a:gd name="connsiteY108" fmla="*/ 1941689 h 2099916"/>
              <a:gd name="connsiteX109" fmla="*/ 8985955 w 9234311"/>
              <a:gd name="connsiteY109" fmla="*/ 2009422 h 2099916"/>
              <a:gd name="connsiteX110" fmla="*/ 8952089 w 9234311"/>
              <a:gd name="connsiteY110" fmla="*/ 2032000 h 2099916"/>
              <a:gd name="connsiteX111" fmla="*/ 8906933 w 9234311"/>
              <a:gd name="connsiteY111" fmla="*/ 2099733 h 2099916"/>
              <a:gd name="connsiteX112" fmla="*/ 8906933 w 9234311"/>
              <a:gd name="connsiteY112" fmla="*/ 2099733 h 2099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9234311" h="2099916">
                <a:moveTo>
                  <a:pt x="0" y="1422400"/>
                </a:moveTo>
                <a:lnTo>
                  <a:pt x="0" y="1422400"/>
                </a:lnTo>
                <a:cubicBezTo>
                  <a:pt x="33867" y="1441215"/>
                  <a:pt x="66948" y="1461518"/>
                  <a:pt x="101600" y="1478844"/>
                </a:cubicBezTo>
                <a:cubicBezTo>
                  <a:pt x="112243" y="1484166"/>
                  <a:pt x="123599" y="1489254"/>
                  <a:pt x="135466" y="1490133"/>
                </a:cubicBezTo>
                <a:cubicBezTo>
                  <a:pt x="225609" y="1496810"/>
                  <a:pt x="316089" y="1497659"/>
                  <a:pt x="406400" y="1501422"/>
                </a:cubicBezTo>
                <a:lnTo>
                  <a:pt x="959555" y="1490133"/>
                </a:lnTo>
                <a:cubicBezTo>
                  <a:pt x="1031119" y="1488028"/>
                  <a:pt x="1102696" y="1484790"/>
                  <a:pt x="1174044" y="1478844"/>
                </a:cubicBezTo>
                <a:cubicBezTo>
                  <a:pt x="1193165" y="1477251"/>
                  <a:pt x="1211793" y="1471870"/>
                  <a:pt x="1230489" y="1467555"/>
                </a:cubicBezTo>
                <a:cubicBezTo>
                  <a:pt x="1313241" y="1448458"/>
                  <a:pt x="1298687" y="1452347"/>
                  <a:pt x="1354666" y="1433689"/>
                </a:cubicBezTo>
                <a:cubicBezTo>
                  <a:pt x="1462709" y="1325646"/>
                  <a:pt x="1324372" y="1453886"/>
                  <a:pt x="1422400" y="1388533"/>
                </a:cubicBezTo>
                <a:cubicBezTo>
                  <a:pt x="1435683" y="1379677"/>
                  <a:pt x="1443910" y="1364776"/>
                  <a:pt x="1456266" y="1354666"/>
                </a:cubicBezTo>
                <a:cubicBezTo>
                  <a:pt x="1487294" y="1329279"/>
                  <a:pt x="1553641" y="1282693"/>
                  <a:pt x="1591733" y="1253066"/>
                </a:cubicBezTo>
                <a:cubicBezTo>
                  <a:pt x="1666884" y="1194615"/>
                  <a:pt x="1622738" y="1220630"/>
                  <a:pt x="1693333" y="1185333"/>
                </a:cubicBezTo>
                <a:cubicBezTo>
                  <a:pt x="1700859" y="1174044"/>
                  <a:pt x="1705316" y="1159942"/>
                  <a:pt x="1715911" y="1151466"/>
                </a:cubicBezTo>
                <a:cubicBezTo>
                  <a:pt x="1725203" y="1144032"/>
                  <a:pt x="1739375" y="1145956"/>
                  <a:pt x="1749777" y="1140177"/>
                </a:cubicBezTo>
                <a:cubicBezTo>
                  <a:pt x="1773497" y="1126999"/>
                  <a:pt x="1793791" y="1108200"/>
                  <a:pt x="1817511" y="1095022"/>
                </a:cubicBezTo>
                <a:cubicBezTo>
                  <a:pt x="1827913" y="1089243"/>
                  <a:pt x="1840734" y="1089055"/>
                  <a:pt x="1851377" y="1083733"/>
                </a:cubicBezTo>
                <a:cubicBezTo>
                  <a:pt x="1964729" y="1027056"/>
                  <a:pt x="1791888" y="1097938"/>
                  <a:pt x="1930400" y="1038577"/>
                </a:cubicBezTo>
                <a:cubicBezTo>
                  <a:pt x="1941337" y="1033890"/>
                  <a:pt x="1953329" y="1031976"/>
                  <a:pt x="1964266" y="1027289"/>
                </a:cubicBezTo>
                <a:cubicBezTo>
                  <a:pt x="1979734" y="1020660"/>
                  <a:pt x="1993665" y="1010620"/>
                  <a:pt x="2009422" y="1004711"/>
                </a:cubicBezTo>
                <a:cubicBezTo>
                  <a:pt x="2023949" y="999263"/>
                  <a:pt x="2039858" y="998328"/>
                  <a:pt x="2054577" y="993422"/>
                </a:cubicBezTo>
                <a:cubicBezTo>
                  <a:pt x="2073801" y="987014"/>
                  <a:pt x="2091798" y="977252"/>
                  <a:pt x="2111022" y="970844"/>
                </a:cubicBezTo>
                <a:cubicBezTo>
                  <a:pt x="2125741" y="965938"/>
                  <a:pt x="2141316" y="964013"/>
                  <a:pt x="2156177" y="959555"/>
                </a:cubicBezTo>
                <a:cubicBezTo>
                  <a:pt x="2178973" y="952716"/>
                  <a:pt x="2201333" y="944503"/>
                  <a:pt x="2223911" y="936977"/>
                </a:cubicBezTo>
                <a:lnTo>
                  <a:pt x="2257777" y="925689"/>
                </a:lnTo>
                <a:cubicBezTo>
                  <a:pt x="2269066" y="921926"/>
                  <a:pt x="2279975" y="916734"/>
                  <a:pt x="2291644" y="914400"/>
                </a:cubicBezTo>
                <a:cubicBezTo>
                  <a:pt x="2330445" y="906640"/>
                  <a:pt x="2356042" y="902451"/>
                  <a:pt x="2393244" y="891822"/>
                </a:cubicBezTo>
                <a:cubicBezTo>
                  <a:pt x="2404686" y="888553"/>
                  <a:pt x="2415567" y="883419"/>
                  <a:pt x="2427111" y="880533"/>
                </a:cubicBezTo>
                <a:cubicBezTo>
                  <a:pt x="2461039" y="872051"/>
                  <a:pt x="2522227" y="866041"/>
                  <a:pt x="2551289" y="846666"/>
                </a:cubicBezTo>
                <a:cubicBezTo>
                  <a:pt x="2592510" y="819186"/>
                  <a:pt x="2624246" y="796006"/>
                  <a:pt x="2675466" y="778933"/>
                </a:cubicBezTo>
                <a:cubicBezTo>
                  <a:pt x="2707083" y="768394"/>
                  <a:pt x="2768223" y="749487"/>
                  <a:pt x="2799644" y="733777"/>
                </a:cubicBezTo>
                <a:cubicBezTo>
                  <a:pt x="2811779" y="727709"/>
                  <a:pt x="2821376" y="717268"/>
                  <a:pt x="2833511" y="711200"/>
                </a:cubicBezTo>
                <a:cubicBezTo>
                  <a:pt x="2926979" y="664467"/>
                  <a:pt x="2804194" y="742033"/>
                  <a:pt x="2901244" y="677333"/>
                </a:cubicBezTo>
                <a:cubicBezTo>
                  <a:pt x="2934891" y="626862"/>
                  <a:pt x="2908990" y="656307"/>
                  <a:pt x="2957689" y="620889"/>
                </a:cubicBezTo>
                <a:cubicBezTo>
                  <a:pt x="2963118" y="616941"/>
                  <a:pt x="3051208" y="548096"/>
                  <a:pt x="3081866" y="530577"/>
                </a:cubicBezTo>
                <a:cubicBezTo>
                  <a:pt x="3096477" y="522228"/>
                  <a:pt x="3112751" y="516919"/>
                  <a:pt x="3127022" y="508000"/>
                </a:cubicBezTo>
                <a:cubicBezTo>
                  <a:pt x="3194664" y="465724"/>
                  <a:pt x="3150629" y="486444"/>
                  <a:pt x="3206044" y="440266"/>
                </a:cubicBezTo>
                <a:cubicBezTo>
                  <a:pt x="3216467" y="431580"/>
                  <a:pt x="3228622" y="425215"/>
                  <a:pt x="3239911" y="417689"/>
                </a:cubicBezTo>
                <a:cubicBezTo>
                  <a:pt x="3247437" y="406400"/>
                  <a:pt x="3252895" y="393416"/>
                  <a:pt x="3262489" y="383822"/>
                </a:cubicBezTo>
                <a:cubicBezTo>
                  <a:pt x="3272083" y="374228"/>
                  <a:pt x="3287421" y="371455"/>
                  <a:pt x="3296355" y="361244"/>
                </a:cubicBezTo>
                <a:cubicBezTo>
                  <a:pt x="3296356" y="361243"/>
                  <a:pt x="3352800" y="276578"/>
                  <a:pt x="3364089" y="259644"/>
                </a:cubicBezTo>
                <a:cubicBezTo>
                  <a:pt x="3371615" y="248355"/>
                  <a:pt x="3375377" y="233303"/>
                  <a:pt x="3386666" y="225777"/>
                </a:cubicBezTo>
                <a:cubicBezTo>
                  <a:pt x="3430434" y="196599"/>
                  <a:pt x="3407662" y="207490"/>
                  <a:pt x="3454400" y="191911"/>
                </a:cubicBezTo>
                <a:cubicBezTo>
                  <a:pt x="3551449" y="127210"/>
                  <a:pt x="3428662" y="204779"/>
                  <a:pt x="3522133" y="158044"/>
                </a:cubicBezTo>
                <a:cubicBezTo>
                  <a:pt x="3534268" y="151976"/>
                  <a:pt x="3543865" y="141534"/>
                  <a:pt x="3556000" y="135466"/>
                </a:cubicBezTo>
                <a:cubicBezTo>
                  <a:pt x="3566643" y="130144"/>
                  <a:pt x="3578386" y="127308"/>
                  <a:pt x="3589866" y="124177"/>
                </a:cubicBezTo>
                <a:cubicBezTo>
                  <a:pt x="3619803" y="116013"/>
                  <a:pt x="3650073" y="109126"/>
                  <a:pt x="3680177" y="101600"/>
                </a:cubicBezTo>
                <a:cubicBezTo>
                  <a:pt x="3695229" y="97837"/>
                  <a:pt x="3710614" y="95217"/>
                  <a:pt x="3725333" y="90311"/>
                </a:cubicBezTo>
                <a:cubicBezTo>
                  <a:pt x="3750621" y="81882"/>
                  <a:pt x="3778032" y="71783"/>
                  <a:pt x="3804355" y="67733"/>
                </a:cubicBezTo>
                <a:cubicBezTo>
                  <a:pt x="3838034" y="62552"/>
                  <a:pt x="3872222" y="61263"/>
                  <a:pt x="3905955" y="56444"/>
                </a:cubicBezTo>
                <a:cubicBezTo>
                  <a:pt x="3951273" y="49970"/>
                  <a:pt x="3996266" y="41392"/>
                  <a:pt x="4041422" y="33866"/>
                </a:cubicBezTo>
                <a:cubicBezTo>
                  <a:pt x="4100452" y="24028"/>
                  <a:pt x="4149399" y="14605"/>
                  <a:pt x="4210755" y="11289"/>
                </a:cubicBezTo>
                <a:cubicBezTo>
                  <a:pt x="4316031" y="5599"/>
                  <a:pt x="4421481" y="3763"/>
                  <a:pt x="4526844" y="0"/>
                </a:cubicBezTo>
                <a:cubicBezTo>
                  <a:pt x="4590814" y="3763"/>
                  <a:pt x="4654710" y="9154"/>
                  <a:pt x="4718755" y="11289"/>
                </a:cubicBezTo>
                <a:cubicBezTo>
                  <a:pt x="5201563" y="27382"/>
                  <a:pt x="5048052" y="53799"/>
                  <a:pt x="5260622" y="11289"/>
                </a:cubicBezTo>
                <a:lnTo>
                  <a:pt x="5667022" y="22577"/>
                </a:lnTo>
                <a:cubicBezTo>
                  <a:pt x="5697329" y="23955"/>
                  <a:pt x="5727146" y="30847"/>
                  <a:pt x="5757333" y="33866"/>
                </a:cubicBezTo>
                <a:cubicBezTo>
                  <a:pt x="5802420" y="38375"/>
                  <a:pt x="5847644" y="41392"/>
                  <a:pt x="5892800" y="45155"/>
                </a:cubicBezTo>
                <a:cubicBezTo>
                  <a:pt x="5907852" y="48918"/>
                  <a:pt x="5923094" y="51986"/>
                  <a:pt x="5937955" y="56444"/>
                </a:cubicBezTo>
                <a:cubicBezTo>
                  <a:pt x="5960751" y="63283"/>
                  <a:pt x="5983111" y="71496"/>
                  <a:pt x="6005689" y="79022"/>
                </a:cubicBezTo>
                <a:lnTo>
                  <a:pt x="6107289" y="112889"/>
                </a:lnTo>
                <a:lnTo>
                  <a:pt x="6141155" y="124177"/>
                </a:lnTo>
                <a:cubicBezTo>
                  <a:pt x="6152444" y="127940"/>
                  <a:pt x="6163478" y="132580"/>
                  <a:pt x="6175022" y="135466"/>
                </a:cubicBezTo>
                <a:cubicBezTo>
                  <a:pt x="6205126" y="142992"/>
                  <a:pt x="6235895" y="148231"/>
                  <a:pt x="6265333" y="158044"/>
                </a:cubicBezTo>
                <a:cubicBezTo>
                  <a:pt x="6285139" y="164646"/>
                  <a:pt x="6325178" y="178954"/>
                  <a:pt x="6344355" y="180622"/>
                </a:cubicBezTo>
                <a:cubicBezTo>
                  <a:pt x="6415681" y="186824"/>
                  <a:pt x="6487372" y="187707"/>
                  <a:pt x="6558844" y="191911"/>
                </a:cubicBezTo>
                <a:lnTo>
                  <a:pt x="6728177" y="203200"/>
                </a:lnTo>
                <a:cubicBezTo>
                  <a:pt x="6746992" y="206963"/>
                  <a:pt x="6766007" y="209836"/>
                  <a:pt x="6784622" y="214489"/>
                </a:cubicBezTo>
                <a:cubicBezTo>
                  <a:pt x="6796166" y="217375"/>
                  <a:pt x="6806821" y="223443"/>
                  <a:pt x="6818489" y="225777"/>
                </a:cubicBezTo>
                <a:cubicBezTo>
                  <a:pt x="6844580" y="230995"/>
                  <a:pt x="6871170" y="233303"/>
                  <a:pt x="6897511" y="237066"/>
                </a:cubicBezTo>
                <a:cubicBezTo>
                  <a:pt x="6920089" y="244592"/>
                  <a:pt x="6943958" y="249001"/>
                  <a:pt x="6965244" y="259644"/>
                </a:cubicBezTo>
                <a:cubicBezTo>
                  <a:pt x="6980296" y="267170"/>
                  <a:pt x="6994775" y="275972"/>
                  <a:pt x="7010400" y="282222"/>
                </a:cubicBezTo>
                <a:cubicBezTo>
                  <a:pt x="7032497" y="291061"/>
                  <a:pt x="7055555" y="297274"/>
                  <a:pt x="7078133" y="304800"/>
                </a:cubicBezTo>
                <a:lnTo>
                  <a:pt x="7179733" y="338666"/>
                </a:lnTo>
                <a:cubicBezTo>
                  <a:pt x="7191022" y="342429"/>
                  <a:pt x="7202551" y="345536"/>
                  <a:pt x="7213600" y="349955"/>
                </a:cubicBezTo>
                <a:cubicBezTo>
                  <a:pt x="7232415" y="357481"/>
                  <a:pt x="7250262" y="368137"/>
                  <a:pt x="7270044" y="372533"/>
                </a:cubicBezTo>
                <a:cubicBezTo>
                  <a:pt x="7339441" y="387955"/>
                  <a:pt x="7444054" y="398139"/>
                  <a:pt x="7518400" y="406400"/>
                </a:cubicBezTo>
                <a:cubicBezTo>
                  <a:pt x="7612383" y="437729"/>
                  <a:pt x="7509728" y="406675"/>
                  <a:pt x="7721600" y="428977"/>
                </a:cubicBezTo>
                <a:cubicBezTo>
                  <a:pt x="7737030" y="430601"/>
                  <a:pt x="7751298" y="438922"/>
                  <a:pt x="7766755" y="440266"/>
                </a:cubicBezTo>
                <a:cubicBezTo>
                  <a:pt x="7838081" y="446468"/>
                  <a:pt x="7909748" y="447792"/>
                  <a:pt x="7981244" y="451555"/>
                </a:cubicBezTo>
                <a:cubicBezTo>
                  <a:pt x="8036737" y="458492"/>
                  <a:pt x="8085036" y="463282"/>
                  <a:pt x="8139289" y="474133"/>
                </a:cubicBezTo>
                <a:cubicBezTo>
                  <a:pt x="8154503" y="477176"/>
                  <a:pt x="8169917" y="479974"/>
                  <a:pt x="8184444" y="485422"/>
                </a:cubicBezTo>
                <a:cubicBezTo>
                  <a:pt x="8270229" y="517592"/>
                  <a:pt x="8186341" y="503547"/>
                  <a:pt x="8286044" y="519289"/>
                </a:cubicBezTo>
                <a:cubicBezTo>
                  <a:pt x="8338609" y="527589"/>
                  <a:pt x="8391137" y="536571"/>
                  <a:pt x="8444089" y="541866"/>
                </a:cubicBezTo>
                <a:cubicBezTo>
                  <a:pt x="8583453" y="555803"/>
                  <a:pt x="8519540" y="547807"/>
                  <a:pt x="8636000" y="564444"/>
                </a:cubicBezTo>
                <a:cubicBezTo>
                  <a:pt x="8717193" y="591509"/>
                  <a:pt x="8615806" y="558674"/>
                  <a:pt x="8715022" y="587022"/>
                </a:cubicBezTo>
                <a:cubicBezTo>
                  <a:pt x="8726464" y="590291"/>
                  <a:pt x="8737151" y="596355"/>
                  <a:pt x="8748889" y="598311"/>
                </a:cubicBezTo>
                <a:cubicBezTo>
                  <a:pt x="8782500" y="603913"/>
                  <a:pt x="8816756" y="604781"/>
                  <a:pt x="8850489" y="609600"/>
                </a:cubicBezTo>
                <a:cubicBezTo>
                  <a:pt x="8898164" y="616411"/>
                  <a:pt x="8901405" y="619047"/>
                  <a:pt x="8940800" y="632177"/>
                </a:cubicBezTo>
                <a:lnTo>
                  <a:pt x="9042400" y="699911"/>
                </a:lnTo>
                <a:lnTo>
                  <a:pt x="9076266" y="722489"/>
                </a:lnTo>
                <a:lnTo>
                  <a:pt x="9110133" y="745066"/>
                </a:lnTo>
                <a:cubicBezTo>
                  <a:pt x="9113896" y="756355"/>
                  <a:pt x="9116100" y="768290"/>
                  <a:pt x="9121422" y="778933"/>
                </a:cubicBezTo>
                <a:cubicBezTo>
                  <a:pt x="9127490" y="791068"/>
                  <a:pt x="9139709" y="799929"/>
                  <a:pt x="9144000" y="812800"/>
                </a:cubicBezTo>
                <a:cubicBezTo>
                  <a:pt x="9151238" y="834514"/>
                  <a:pt x="9150324" y="858189"/>
                  <a:pt x="9155289" y="880533"/>
                </a:cubicBezTo>
                <a:cubicBezTo>
                  <a:pt x="9157870" y="892149"/>
                  <a:pt x="9162814" y="903111"/>
                  <a:pt x="9166577" y="914400"/>
                </a:cubicBezTo>
                <a:cubicBezTo>
                  <a:pt x="9170340" y="955792"/>
                  <a:pt x="9173730" y="997220"/>
                  <a:pt x="9177866" y="1038577"/>
                </a:cubicBezTo>
                <a:cubicBezTo>
                  <a:pt x="9181257" y="1072483"/>
                  <a:pt x="9185764" y="1106271"/>
                  <a:pt x="9189155" y="1140177"/>
                </a:cubicBezTo>
                <a:cubicBezTo>
                  <a:pt x="9193291" y="1181534"/>
                  <a:pt x="9194566" y="1223209"/>
                  <a:pt x="9200444" y="1264355"/>
                </a:cubicBezTo>
                <a:cubicBezTo>
                  <a:pt x="9212900" y="1351545"/>
                  <a:pt x="9214749" y="1352426"/>
                  <a:pt x="9234311" y="1411111"/>
                </a:cubicBezTo>
                <a:cubicBezTo>
                  <a:pt x="9230548" y="1456266"/>
                  <a:pt x="9229011" y="1501663"/>
                  <a:pt x="9223022" y="1546577"/>
                </a:cubicBezTo>
                <a:cubicBezTo>
                  <a:pt x="9221449" y="1558372"/>
                  <a:pt x="9214619" y="1568900"/>
                  <a:pt x="9211733" y="1580444"/>
                </a:cubicBezTo>
                <a:cubicBezTo>
                  <a:pt x="9207079" y="1599059"/>
                  <a:pt x="9205493" y="1618377"/>
                  <a:pt x="9200444" y="1636889"/>
                </a:cubicBezTo>
                <a:cubicBezTo>
                  <a:pt x="9194182" y="1659849"/>
                  <a:pt x="9185392" y="1682044"/>
                  <a:pt x="9177866" y="1704622"/>
                </a:cubicBezTo>
                <a:cubicBezTo>
                  <a:pt x="9174103" y="1715911"/>
                  <a:pt x="9173178" y="1728588"/>
                  <a:pt x="9166577" y="1738489"/>
                </a:cubicBezTo>
                <a:lnTo>
                  <a:pt x="9121422" y="1806222"/>
                </a:lnTo>
                <a:cubicBezTo>
                  <a:pt x="9113896" y="1817511"/>
                  <a:pt x="9108438" y="1830495"/>
                  <a:pt x="9098844" y="1840089"/>
                </a:cubicBezTo>
                <a:cubicBezTo>
                  <a:pt x="9087555" y="1851378"/>
                  <a:pt x="9074778" y="1861353"/>
                  <a:pt x="9064977" y="1873955"/>
                </a:cubicBezTo>
                <a:cubicBezTo>
                  <a:pt x="9048318" y="1895374"/>
                  <a:pt x="9028403" y="1915946"/>
                  <a:pt x="9019822" y="1941689"/>
                </a:cubicBezTo>
                <a:cubicBezTo>
                  <a:pt x="9010640" y="1969234"/>
                  <a:pt x="9007839" y="1987538"/>
                  <a:pt x="8985955" y="2009422"/>
                </a:cubicBezTo>
                <a:cubicBezTo>
                  <a:pt x="8976361" y="2019016"/>
                  <a:pt x="8963378" y="2024474"/>
                  <a:pt x="8952089" y="2032000"/>
                </a:cubicBezTo>
                <a:cubicBezTo>
                  <a:pt x="8927131" y="2106873"/>
                  <a:pt x="8953310" y="2099733"/>
                  <a:pt x="8906933" y="2099733"/>
                </a:cubicBezTo>
                <a:lnTo>
                  <a:pt x="8906933" y="2099733"/>
                </a:lnTo>
              </a:path>
            </a:pathLst>
          </a:custGeom>
          <a:ln w="38100"/>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dirty="0"/>
          </a:p>
        </p:txBody>
      </p:sp>
      <p:sp>
        <p:nvSpPr>
          <p:cNvPr id="17" name="TextBox 16">
            <a:extLst>
              <a:ext uri="{FF2B5EF4-FFF2-40B4-BE49-F238E27FC236}">
                <a16:creationId xmlns:a16="http://schemas.microsoft.com/office/drawing/2014/main" id="{EE0EE1A2-4356-584D-9CA3-93DC24602718}"/>
              </a:ext>
            </a:extLst>
          </p:cNvPr>
          <p:cNvSpPr txBox="1"/>
          <p:nvPr/>
        </p:nvSpPr>
        <p:spPr>
          <a:xfrm>
            <a:off x="1396689" y="4875996"/>
            <a:ext cx="918841" cy="369332"/>
          </a:xfrm>
          <a:prstGeom prst="rect">
            <a:avLst/>
          </a:prstGeom>
          <a:solidFill>
            <a:srgbClr val="FFFF00"/>
          </a:solidFill>
        </p:spPr>
        <p:txBody>
          <a:bodyPr wrap="none" rtlCol="0">
            <a:spAutoFit/>
          </a:bodyPr>
          <a:lstStyle/>
          <a:p>
            <a:r>
              <a:rPr lang="en-US" b="1" dirty="0">
                <a:solidFill>
                  <a:srgbClr val="C00000"/>
                </a:solidFill>
              </a:rPr>
              <a:t>Finance</a:t>
            </a:r>
          </a:p>
        </p:txBody>
      </p:sp>
      <p:sp>
        <p:nvSpPr>
          <p:cNvPr id="18" name="TextBox 17">
            <a:extLst>
              <a:ext uri="{FF2B5EF4-FFF2-40B4-BE49-F238E27FC236}">
                <a16:creationId xmlns:a16="http://schemas.microsoft.com/office/drawing/2014/main" id="{CA50B7F9-1134-D94A-8616-BB9CE20CE87A}"/>
              </a:ext>
            </a:extLst>
          </p:cNvPr>
          <p:cNvSpPr txBox="1"/>
          <p:nvPr/>
        </p:nvSpPr>
        <p:spPr>
          <a:xfrm>
            <a:off x="10009714" y="4133076"/>
            <a:ext cx="2084481" cy="369332"/>
          </a:xfrm>
          <a:prstGeom prst="rect">
            <a:avLst/>
          </a:prstGeom>
          <a:solidFill>
            <a:srgbClr val="FFFF00"/>
          </a:solidFill>
        </p:spPr>
        <p:txBody>
          <a:bodyPr wrap="none" rtlCol="0">
            <a:spAutoFit/>
          </a:bodyPr>
          <a:lstStyle/>
          <a:p>
            <a:r>
              <a:rPr lang="en-US" b="1" dirty="0" err="1">
                <a:solidFill>
                  <a:srgbClr val="C00000"/>
                </a:solidFill>
              </a:rPr>
              <a:t>QChem</a:t>
            </a:r>
            <a:r>
              <a:rPr lang="en-US" b="1" dirty="0">
                <a:solidFill>
                  <a:srgbClr val="C00000"/>
                </a:solidFill>
              </a:rPr>
              <a:t>/Mat/</a:t>
            </a:r>
            <a:r>
              <a:rPr lang="en-US" b="1" dirty="0" err="1">
                <a:solidFill>
                  <a:srgbClr val="C00000"/>
                </a:solidFill>
              </a:rPr>
              <a:t>LifeSci</a:t>
            </a:r>
            <a:endParaRPr lang="en-US" b="1" dirty="0">
              <a:solidFill>
                <a:srgbClr val="C00000"/>
              </a:solidFill>
            </a:endParaRPr>
          </a:p>
        </p:txBody>
      </p:sp>
      <p:sp>
        <p:nvSpPr>
          <p:cNvPr id="19" name="TextBox 18">
            <a:extLst>
              <a:ext uri="{FF2B5EF4-FFF2-40B4-BE49-F238E27FC236}">
                <a16:creationId xmlns:a16="http://schemas.microsoft.com/office/drawing/2014/main" id="{8D456F60-A208-EE48-8B46-CC3028D84199}"/>
              </a:ext>
            </a:extLst>
          </p:cNvPr>
          <p:cNvSpPr txBox="1"/>
          <p:nvPr/>
        </p:nvSpPr>
        <p:spPr>
          <a:xfrm>
            <a:off x="1919551" y="6062902"/>
            <a:ext cx="2287036" cy="369332"/>
          </a:xfrm>
          <a:prstGeom prst="rect">
            <a:avLst/>
          </a:prstGeom>
          <a:solidFill>
            <a:srgbClr val="FFFF00"/>
          </a:solidFill>
        </p:spPr>
        <p:txBody>
          <a:bodyPr wrap="none" rtlCol="0">
            <a:spAutoFit/>
          </a:bodyPr>
          <a:lstStyle/>
          <a:p>
            <a:r>
              <a:rPr lang="en-US" b="1" dirty="0">
                <a:solidFill>
                  <a:srgbClr val="C00000"/>
                </a:solidFill>
              </a:rPr>
              <a:t>Logistics/optimization</a:t>
            </a:r>
          </a:p>
        </p:txBody>
      </p:sp>
      <p:sp>
        <p:nvSpPr>
          <p:cNvPr id="20" name="TextBox 19">
            <a:extLst>
              <a:ext uri="{FF2B5EF4-FFF2-40B4-BE49-F238E27FC236}">
                <a16:creationId xmlns:a16="http://schemas.microsoft.com/office/drawing/2014/main" id="{B657EB2A-6140-1345-907D-2F58A85B1455}"/>
              </a:ext>
            </a:extLst>
          </p:cNvPr>
          <p:cNvSpPr txBox="1"/>
          <p:nvPr/>
        </p:nvSpPr>
        <p:spPr>
          <a:xfrm>
            <a:off x="6705600" y="3647539"/>
            <a:ext cx="1564980" cy="369332"/>
          </a:xfrm>
          <a:prstGeom prst="rect">
            <a:avLst/>
          </a:prstGeom>
          <a:noFill/>
        </p:spPr>
        <p:txBody>
          <a:bodyPr wrap="none" rtlCol="0">
            <a:spAutoFit/>
          </a:bodyPr>
          <a:lstStyle/>
          <a:p>
            <a:r>
              <a:rPr lang="en-US" dirty="0"/>
              <a:t>Protein folding</a:t>
            </a:r>
          </a:p>
        </p:txBody>
      </p:sp>
      <p:sp>
        <p:nvSpPr>
          <p:cNvPr id="21" name="TextBox 20">
            <a:extLst>
              <a:ext uri="{FF2B5EF4-FFF2-40B4-BE49-F238E27FC236}">
                <a16:creationId xmlns:a16="http://schemas.microsoft.com/office/drawing/2014/main" id="{C962F127-F21E-A344-888C-A34B5C46E1E8}"/>
              </a:ext>
            </a:extLst>
          </p:cNvPr>
          <p:cNvSpPr txBox="1"/>
          <p:nvPr/>
        </p:nvSpPr>
        <p:spPr>
          <a:xfrm>
            <a:off x="4060415" y="5215530"/>
            <a:ext cx="2615588" cy="369332"/>
          </a:xfrm>
          <a:prstGeom prst="rect">
            <a:avLst/>
          </a:prstGeom>
          <a:noFill/>
        </p:spPr>
        <p:txBody>
          <a:bodyPr wrap="none" rtlCol="0">
            <a:spAutoFit/>
          </a:bodyPr>
          <a:lstStyle/>
          <a:p>
            <a:r>
              <a:rPr lang="en-US" dirty="0"/>
              <a:t>Supply-chain optimization</a:t>
            </a:r>
          </a:p>
        </p:txBody>
      </p:sp>
      <p:sp>
        <p:nvSpPr>
          <p:cNvPr id="23" name="TextBox 22">
            <a:extLst>
              <a:ext uri="{FF2B5EF4-FFF2-40B4-BE49-F238E27FC236}">
                <a16:creationId xmlns:a16="http://schemas.microsoft.com/office/drawing/2014/main" id="{67DBB809-79E8-4A4B-A0B4-59F0BF6D9691}"/>
              </a:ext>
            </a:extLst>
          </p:cNvPr>
          <p:cNvSpPr txBox="1"/>
          <p:nvPr/>
        </p:nvSpPr>
        <p:spPr>
          <a:xfrm>
            <a:off x="9451447" y="1580329"/>
            <a:ext cx="2734403" cy="369332"/>
          </a:xfrm>
          <a:prstGeom prst="rect">
            <a:avLst/>
          </a:prstGeom>
          <a:noFill/>
        </p:spPr>
        <p:txBody>
          <a:bodyPr wrap="none" rtlCol="0">
            <a:spAutoFit/>
          </a:bodyPr>
          <a:lstStyle/>
          <a:p>
            <a:r>
              <a:rPr lang="en-US" dirty="0"/>
              <a:t>Improving nitrogen fixation</a:t>
            </a:r>
          </a:p>
        </p:txBody>
      </p:sp>
      <p:sp>
        <p:nvSpPr>
          <p:cNvPr id="24" name="TextBox 23">
            <a:extLst>
              <a:ext uri="{FF2B5EF4-FFF2-40B4-BE49-F238E27FC236}">
                <a16:creationId xmlns:a16="http://schemas.microsoft.com/office/drawing/2014/main" id="{C50DAEAB-E4CE-EC4F-819F-84F5AE9DEB31}"/>
              </a:ext>
            </a:extLst>
          </p:cNvPr>
          <p:cNvSpPr txBox="1"/>
          <p:nvPr/>
        </p:nvSpPr>
        <p:spPr>
          <a:xfrm>
            <a:off x="9286516" y="2556194"/>
            <a:ext cx="2379113" cy="369332"/>
          </a:xfrm>
          <a:prstGeom prst="rect">
            <a:avLst/>
          </a:prstGeom>
          <a:noFill/>
        </p:spPr>
        <p:txBody>
          <a:bodyPr wrap="none" rtlCol="0">
            <a:spAutoFit/>
          </a:bodyPr>
          <a:lstStyle/>
          <a:p>
            <a:r>
              <a:rPr lang="en-US" dirty="0"/>
              <a:t>New class of antibiotics</a:t>
            </a:r>
          </a:p>
        </p:txBody>
      </p:sp>
      <p:sp>
        <p:nvSpPr>
          <p:cNvPr id="25" name="TextBox 24">
            <a:extLst>
              <a:ext uri="{FF2B5EF4-FFF2-40B4-BE49-F238E27FC236}">
                <a16:creationId xmlns:a16="http://schemas.microsoft.com/office/drawing/2014/main" id="{066340CA-6D09-FB41-9F62-52A6327EBF87}"/>
              </a:ext>
            </a:extLst>
          </p:cNvPr>
          <p:cNvSpPr txBox="1"/>
          <p:nvPr/>
        </p:nvSpPr>
        <p:spPr>
          <a:xfrm>
            <a:off x="146090" y="3386163"/>
            <a:ext cx="2363019" cy="369332"/>
          </a:xfrm>
          <a:prstGeom prst="rect">
            <a:avLst/>
          </a:prstGeom>
          <a:noFill/>
        </p:spPr>
        <p:txBody>
          <a:bodyPr wrap="none" rtlCol="0">
            <a:spAutoFit/>
          </a:bodyPr>
          <a:lstStyle/>
          <a:p>
            <a:r>
              <a:rPr lang="en-US" dirty="0"/>
              <a:t>Loan and credit scoring</a:t>
            </a:r>
          </a:p>
        </p:txBody>
      </p:sp>
      <p:sp>
        <p:nvSpPr>
          <p:cNvPr id="26" name="TextBox 25">
            <a:extLst>
              <a:ext uri="{FF2B5EF4-FFF2-40B4-BE49-F238E27FC236}">
                <a16:creationId xmlns:a16="http://schemas.microsoft.com/office/drawing/2014/main" id="{3877643D-6143-8B41-947D-DBE8B37608E4}"/>
              </a:ext>
            </a:extLst>
          </p:cNvPr>
          <p:cNvSpPr txBox="1"/>
          <p:nvPr/>
        </p:nvSpPr>
        <p:spPr>
          <a:xfrm>
            <a:off x="4788206" y="5822178"/>
            <a:ext cx="3349187" cy="369332"/>
          </a:xfrm>
          <a:prstGeom prst="rect">
            <a:avLst/>
          </a:prstGeom>
          <a:noFill/>
        </p:spPr>
        <p:txBody>
          <a:bodyPr wrap="none" rtlCol="0">
            <a:spAutoFit/>
          </a:bodyPr>
          <a:lstStyle/>
          <a:p>
            <a:r>
              <a:rPr lang="en-US" dirty="0"/>
              <a:t>Variational optimization/factoring</a:t>
            </a:r>
          </a:p>
        </p:txBody>
      </p:sp>
      <p:sp>
        <p:nvSpPr>
          <p:cNvPr id="27" name="TextBox 26">
            <a:extLst>
              <a:ext uri="{FF2B5EF4-FFF2-40B4-BE49-F238E27FC236}">
                <a16:creationId xmlns:a16="http://schemas.microsoft.com/office/drawing/2014/main" id="{B40FE74B-1D40-0744-BFB3-D49B78887691}"/>
              </a:ext>
            </a:extLst>
          </p:cNvPr>
          <p:cNvSpPr txBox="1"/>
          <p:nvPr/>
        </p:nvSpPr>
        <p:spPr>
          <a:xfrm>
            <a:off x="7924236" y="2948628"/>
            <a:ext cx="1575239" cy="369332"/>
          </a:xfrm>
          <a:prstGeom prst="rect">
            <a:avLst/>
          </a:prstGeom>
          <a:noFill/>
        </p:spPr>
        <p:txBody>
          <a:bodyPr wrap="none" rtlCol="0">
            <a:spAutoFit/>
          </a:bodyPr>
          <a:lstStyle/>
          <a:p>
            <a:r>
              <a:rPr lang="en-US" dirty="0"/>
              <a:t>Drug discovery</a:t>
            </a:r>
          </a:p>
        </p:txBody>
      </p:sp>
    </p:spTree>
    <p:extLst>
      <p:ext uri="{BB962C8B-B14F-4D97-AF65-F5344CB8AC3E}">
        <p14:creationId xmlns:p14="http://schemas.microsoft.com/office/powerpoint/2010/main" val="34983852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512EF-A88E-D640-B050-3376E4B70482}"/>
              </a:ext>
            </a:extLst>
          </p:cNvPr>
          <p:cNvSpPr>
            <a:spLocks noGrp="1"/>
          </p:cNvSpPr>
          <p:nvPr>
            <p:ph type="title"/>
          </p:nvPr>
        </p:nvSpPr>
        <p:spPr/>
        <p:txBody>
          <a:bodyPr>
            <a:normAutofit/>
          </a:bodyPr>
          <a:lstStyle/>
          <a:p>
            <a:r>
              <a:rPr lang="en-US" sz="4800" dirty="0"/>
              <a:t>Variational Quantum </a:t>
            </a:r>
            <a:r>
              <a:rPr lang="en-US" sz="4800" dirty="0" err="1"/>
              <a:t>Eigensolver</a:t>
            </a:r>
            <a:r>
              <a:rPr lang="en-US" sz="4800" dirty="0"/>
              <a:t> (VQE)</a:t>
            </a:r>
          </a:p>
        </p:txBody>
      </p:sp>
      <p:sp>
        <p:nvSpPr>
          <p:cNvPr id="3" name="Text Placeholder 2">
            <a:extLst>
              <a:ext uri="{FF2B5EF4-FFF2-40B4-BE49-F238E27FC236}">
                <a16:creationId xmlns:a16="http://schemas.microsoft.com/office/drawing/2014/main" id="{0B66478C-5D3A-E144-9817-77FB17973A83}"/>
              </a:ext>
            </a:extLst>
          </p:cNvPr>
          <p:cNvSpPr>
            <a:spLocks noGrp="1"/>
          </p:cNvSpPr>
          <p:nvPr>
            <p:ph type="body" idx="1"/>
          </p:nvPr>
        </p:nvSpPr>
        <p:spPr/>
        <p:txBody>
          <a:bodyPr/>
          <a:lstStyle/>
          <a:p>
            <a:r>
              <a:rPr lang="en-US" dirty="0"/>
              <a:t>Application: Quantum chemistry simulation</a:t>
            </a:r>
          </a:p>
        </p:txBody>
      </p:sp>
      <p:sp>
        <p:nvSpPr>
          <p:cNvPr id="4" name="Slide Number Placeholder 3">
            <a:extLst>
              <a:ext uri="{FF2B5EF4-FFF2-40B4-BE49-F238E27FC236}">
                <a16:creationId xmlns:a16="http://schemas.microsoft.com/office/drawing/2014/main" id="{9C820891-9265-A941-8FE9-2F8508FF414B}"/>
              </a:ext>
            </a:extLst>
          </p:cNvPr>
          <p:cNvSpPr>
            <a:spLocks noGrp="1"/>
          </p:cNvSpPr>
          <p:nvPr>
            <p:ph type="sldNum" sz="quarter" idx="12"/>
          </p:nvPr>
        </p:nvSpPr>
        <p:spPr/>
        <p:txBody>
          <a:bodyPr/>
          <a:lstStyle/>
          <a:p>
            <a:fld id="{9E9A47FF-2A8F-4AA7-9FDB-53B65097DCE9}" type="slidenum">
              <a:rPr lang="en-IN" smtClean="0"/>
              <a:t>14</a:t>
            </a:fld>
            <a:endParaRPr lang="en-IN"/>
          </a:p>
        </p:txBody>
      </p:sp>
    </p:spTree>
    <p:extLst>
      <p:ext uri="{BB962C8B-B14F-4D97-AF65-F5344CB8AC3E}">
        <p14:creationId xmlns:p14="http://schemas.microsoft.com/office/powerpoint/2010/main" val="13938235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ound Diagonal Corner of Rectangle 21">
            <a:extLst>
              <a:ext uri="{FF2B5EF4-FFF2-40B4-BE49-F238E27FC236}">
                <a16:creationId xmlns:a16="http://schemas.microsoft.com/office/drawing/2014/main" id="{6E689FF9-281D-3542-BED6-598B2E363659}"/>
              </a:ext>
            </a:extLst>
          </p:cNvPr>
          <p:cNvSpPr/>
          <p:nvPr/>
        </p:nvSpPr>
        <p:spPr>
          <a:xfrm>
            <a:off x="2216426" y="4081491"/>
            <a:ext cx="8577470" cy="2319312"/>
          </a:xfrm>
          <a:prstGeom prst="round2DiagRect">
            <a:avLst/>
          </a:prstGeom>
        </p:spPr>
        <p:style>
          <a:lnRef idx="1">
            <a:schemeClr val="accent3"/>
          </a:lnRef>
          <a:fillRef idx="2">
            <a:schemeClr val="accent3"/>
          </a:fillRef>
          <a:effectRef idx="1">
            <a:schemeClr val="accent3"/>
          </a:effectRef>
          <a:fontRef idx="minor">
            <a:schemeClr val="dk1"/>
          </a:fontRef>
        </p:style>
        <p:txBody>
          <a:bodyPr rtlCol="0" anchor="b"/>
          <a:lstStyle/>
          <a:p>
            <a:pPr algn="r"/>
            <a:r>
              <a:rPr lang="en-US" dirty="0"/>
              <a:t>Hybrid Classical-Quantum Optimization</a:t>
            </a:r>
          </a:p>
        </p:txBody>
      </p:sp>
      <p:sp>
        <p:nvSpPr>
          <p:cNvPr id="2" name="Title 1">
            <a:extLst>
              <a:ext uri="{FF2B5EF4-FFF2-40B4-BE49-F238E27FC236}">
                <a16:creationId xmlns:a16="http://schemas.microsoft.com/office/drawing/2014/main" id="{2A5A020F-4D4C-CF4A-97E1-1CBF799B6F1F}"/>
              </a:ext>
            </a:extLst>
          </p:cNvPr>
          <p:cNvSpPr>
            <a:spLocks noGrp="1"/>
          </p:cNvSpPr>
          <p:nvPr>
            <p:ph type="title"/>
          </p:nvPr>
        </p:nvSpPr>
        <p:spPr>
          <a:xfrm>
            <a:off x="805069" y="8888"/>
            <a:ext cx="10515600" cy="1325563"/>
          </a:xfrm>
        </p:spPr>
        <p:txBody>
          <a:bodyPr/>
          <a:lstStyle/>
          <a:p>
            <a:r>
              <a:rPr lang="en-US" dirty="0"/>
              <a:t>Classical-Quantum Hybrid Algorithm</a:t>
            </a:r>
          </a:p>
        </p:txBody>
      </p:sp>
      <p:sp>
        <p:nvSpPr>
          <p:cNvPr id="4" name="Rounded Rectangle 3">
            <a:extLst>
              <a:ext uri="{FF2B5EF4-FFF2-40B4-BE49-F238E27FC236}">
                <a16:creationId xmlns:a16="http://schemas.microsoft.com/office/drawing/2014/main" id="{C2D7F8CF-69A6-F64D-8650-EBF2E0B2E810}"/>
              </a:ext>
            </a:extLst>
          </p:cNvPr>
          <p:cNvSpPr/>
          <p:nvPr/>
        </p:nvSpPr>
        <p:spPr>
          <a:xfrm>
            <a:off x="4729403" y="1334451"/>
            <a:ext cx="2753139" cy="64604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Hamiltonian mapping</a:t>
            </a:r>
          </a:p>
        </p:txBody>
      </p:sp>
      <p:sp>
        <p:nvSpPr>
          <p:cNvPr id="6" name="Rounded Rectangle 5">
            <a:extLst>
              <a:ext uri="{FF2B5EF4-FFF2-40B4-BE49-F238E27FC236}">
                <a16:creationId xmlns:a16="http://schemas.microsoft.com/office/drawing/2014/main" id="{1C0AE343-502D-534A-8913-5319930AE2A9}"/>
              </a:ext>
            </a:extLst>
          </p:cNvPr>
          <p:cNvSpPr/>
          <p:nvPr/>
        </p:nvSpPr>
        <p:spPr>
          <a:xfrm>
            <a:off x="4729403" y="3163950"/>
            <a:ext cx="2753139" cy="64604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Choose classical optimizer (setup)</a:t>
            </a:r>
          </a:p>
        </p:txBody>
      </p:sp>
      <p:sp>
        <p:nvSpPr>
          <p:cNvPr id="7" name="Slide Number Placeholder 6">
            <a:extLst>
              <a:ext uri="{FF2B5EF4-FFF2-40B4-BE49-F238E27FC236}">
                <a16:creationId xmlns:a16="http://schemas.microsoft.com/office/drawing/2014/main" id="{F83203DE-489B-B341-BD64-343447558680}"/>
              </a:ext>
            </a:extLst>
          </p:cNvPr>
          <p:cNvSpPr>
            <a:spLocks noGrp="1"/>
          </p:cNvSpPr>
          <p:nvPr>
            <p:ph type="sldNum" sz="quarter" idx="12"/>
          </p:nvPr>
        </p:nvSpPr>
        <p:spPr/>
        <p:txBody>
          <a:bodyPr/>
          <a:lstStyle/>
          <a:p>
            <a:fld id="{9E9A47FF-2A8F-4AA7-9FDB-53B65097DCE9}" type="slidenum">
              <a:rPr lang="en-IN" smtClean="0"/>
              <a:t>15</a:t>
            </a:fld>
            <a:endParaRPr lang="en-IN"/>
          </a:p>
        </p:txBody>
      </p:sp>
      <p:sp>
        <p:nvSpPr>
          <p:cNvPr id="8" name="Rounded Rectangle 7">
            <a:extLst>
              <a:ext uri="{FF2B5EF4-FFF2-40B4-BE49-F238E27FC236}">
                <a16:creationId xmlns:a16="http://schemas.microsoft.com/office/drawing/2014/main" id="{B6E45EB3-EE08-C84C-A681-9E07151BB727}"/>
              </a:ext>
            </a:extLst>
          </p:cNvPr>
          <p:cNvSpPr/>
          <p:nvPr/>
        </p:nvSpPr>
        <p:spPr>
          <a:xfrm>
            <a:off x="4729403" y="2246409"/>
            <a:ext cx="2753139" cy="64604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Initial trail state (ansatz) </a:t>
            </a:r>
          </a:p>
        </p:txBody>
      </p:sp>
      <p:sp>
        <p:nvSpPr>
          <p:cNvPr id="9" name="Rounded Rectangle 8">
            <a:extLst>
              <a:ext uri="{FF2B5EF4-FFF2-40B4-BE49-F238E27FC236}">
                <a16:creationId xmlns:a16="http://schemas.microsoft.com/office/drawing/2014/main" id="{1FD9B7FB-2F89-5D43-A055-D56FBD1C5E6A}"/>
              </a:ext>
            </a:extLst>
          </p:cNvPr>
          <p:cNvSpPr/>
          <p:nvPr/>
        </p:nvSpPr>
        <p:spPr>
          <a:xfrm>
            <a:off x="2713383" y="4279419"/>
            <a:ext cx="2355574" cy="156044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Quantum </a:t>
            </a:r>
          </a:p>
          <a:p>
            <a:pPr algn="ctr"/>
            <a:r>
              <a:rPr lang="en-US" sz="1400" dirty="0"/>
              <a:t>(Find energy for trial state)</a:t>
            </a:r>
          </a:p>
        </p:txBody>
      </p:sp>
      <p:sp>
        <p:nvSpPr>
          <p:cNvPr id="10" name="Rounded Rectangle 9">
            <a:extLst>
              <a:ext uri="{FF2B5EF4-FFF2-40B4-BE49-F238E27FC236}">
                <a16:creationId xmlns:a16="http://schemas.microsoft.com/office/drawing/2014/main" id="{C06A5490-9FCE-B84B-992A-1097B7B39F41}"/>
              </a:ext>
            </a:extLst>
          </p:cNvPr>
          <p:cNvSpPr/>
          <p:nvPr/>
        </p:nvSpPr>
        <p:spPr>
          <a:xfrm>
            <a:off x="7229061" y="4279419"/>
            <a:ext cx="2355574" cy="1560444"/>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Classical optimization</a:t>
            </a:r>
          </a:p>
          <a:p>
            <a:pPr algn="ctr"/>
            <a:r>
              <a:rPr lang="en-US" sz="1400" dirty="0"/>
              <a:t>(Find min energy)</a:t>
            </a:r>
          </a:p>
        </p:txBody>
      </p:sp>
      <p:sp>
        <p:nvSpPr>
          <p:cNvPr id="12" name="Right Arrow 11">
            <a:extLst>
              <a:ext uri="{FF2B5EF4-FFF2-40B4-BE49-F238E27FC236}">
                <a16:creationId xmlns:a16="http://schemas.microsoft.com/office/drawing/2014/main" id="{16A692BC-A4FC-A741-8709-5106C3347317}"/>
              </a:ext>
            </a:extLst>
          </p:cNvPr>
          <p:cNvSpPr/>
          <p:nvPr/>
        </p:nvSpPr>
        <p:spPr>
          <a:xfrm>
            <a:off x="5297557" y="4547776"/>
            <a:ext cx="1550505" cy="417443"/>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3" name="Right Arrow 12">
            <a:extLst>
              <a:ext uri="{FF2B5EF4-FFF2-40B4-BE49-F238E27FC236}">
                <a16:creationId xmlns:a16="http://schemas.microsoft.com/office/drawing/2014/main" id="{0B12FE79-1629-204A-A59D-D462E9B33B92}"/>
              </a:ext>
            </a:extLst>
          </p:cNvPr>
          <p:cNvSpPr/>
          <p:nvPr/>
        </p:nvSpPr>
        <p:spPr>
          <a:xfrm rot="10800000">
            <a:off x="5297557" y="5153545"/>
            <a:ext cx="1550505" cy="417443"/>
          </a:xfrm>
          <a:prstGeom prst="rightArrow">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0D709DC3-A7D6-B14C-8992-2B8C51873FA5}"/>
                  </a:ext>
                </a:extLst>
              </p:cNvPr>
              <p:cNvSpPr/>
              <p:nvPr/>
            </p:nvSpPr>
            <p:spPr>
              <a:xfrm>
                <a:off x="5655366" y="4268947"/>
                <a:ext cx="85023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𝐸</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Θ</m:t>
                              </m:r>
                            </m:e>
                            <m:sub>
                              <m:r>
                                <a:rPr lang="en-US" b="0" i="1" smtClean="0">
                                  <a:latin typeface="Cambria Math" panose="02040503050406030204" pitchFamily="18" charset="0"/>
                                </a:rPr>
                                <m:t>𝑘</m:t>
                              </m:r>
                            </m:sub>
                          </m:sSub>
                        </m:e>
                      </m:d>
                    </m:oMath>
                  </m:oMathPara>
                </a14:m>
                <a:endParaRPr lang="en-US" b="0" dirty="0"/>
              </a:p>
            </p:txBody>
          </p:sp>
        </mc:Choice>
        <mc:Fallback xmlns="">
          <p:sp>
            <p:nvSpPr>
              <p:cNvPr id="15" name="Rectangle 14">
                <a:extLst>
                  <a:ext uri="{FF2B5EF4-FFF2-40B4-BE49-F238E27FC236}">
                    <a16:creationId xmlns:a16="http://schemas.microsoft.com/office/drawing/2014/main" id="{0D709DC3-A7D6-B14C-8992-2B8C51873FA5}"/>
                  </a:ext>
                </a:extLst>
              </p:cNvPr>
              <p:cNvSpPr>
                <a:spLocks noRot="1" noChangeAspect="1" noMove="1" noResize="1" noEditPoints="1" noAdjustHandles="1" noChangeArrowheads="1" noChangeShapeType="1" noTextEdit="1"/>
              </p:cNvSpPr>
              <p:nvPr/>
            </p:nvSpPr>
            <p:spPr>
              <a:xfrm>
                <a:off x="5655366" y="4268947"/>
                <a:ext cx="850233" cy="369332"/>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Rectangle 19">
                <a:extLst>
                  <a:ext uri="{FF2B5EF4-FFF2-40B4-BE49-F238E27FC236}">
                    <a16:creationId xmlns:a16="http://schemas.microsoft.com/office/drawing/2014/main" id="{2F969755-8189-C84C-A2A8-6BF5A4F54B07}"/>
                  </a:ext>
                </a:extLst>
              </p:cNvPr>
              <p:cNvSpPr/>
              <p:nvPr/>
            </p:nvSpPr>
            <p:spPr>
              <a:xfrm>
                <a:off x="5857380" y="5420836"/>
                <a:ext cx="49718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Θ</m:t>
                          </m:r>
                        </m:e>
                        <m:sub>
                          <m:r>
                            <m:rPr>
                              <m:sty m:val="p"/>
                            </m:rPr>
                            <a:rPr lang="en-US" b="0" i="0" smtClean="0">
                              <a:latin typeface="Cambria Math" panose="02040503050406030204" pitchFamily="18" charset="0"/>
                            </a:rPr>
                            <m:t>k</m:t>
                          </m:r>
                        </m:sub>
                      </m:sSub>
                    </m:oMath>
                  </m:oMathPara>
                </a14:m>
                <a:endParaRPr lang="en-US" b="0" dirty="0"/>
              </a:p>
            </p:txBody>
          </p:sp>
        </mc:Choice>
        <mc:Fallback xmlns="">
          <p:sp>
            <p:nvSpPr>
              <p:cNvPr id="20" name="Rectangle 19">
                <a:extLst>
                  <a:ext uri="{FF2B5EF4-FFF2-40B4-BE49-F238E27FC236}">
                    <a16:creationId xmlns:a16="http://schemas.microsoft.com/office/drawing/2014/main" id="{2F969755-8189-C84C-A2A8-6BF5A4F54B07}"/>
                  </a:ext>
                </a:extLst>
              </p:cNvPr>
              <p:cNvSpPr>
                <a:spLocks noRot="1" noChangeAspect="1" noMove="1" noResize="1" noEditPoints="1" noAdjustHandles="1" noChangeArrowheads="1" noChangeShapeType="1" noTextEdit="1"/>
              </p:cNvSpPr>
              <p:nvPr/>
            </p:nvSpPr>
            <p:spPr>
              <a:xfrm>
                <a:off x="5857380" y="5420836"/>
                <a:ext cx="497187" cy="369332"/>
              </a:xfrm>
              <a:prstGeom prst="rect">
                <a:avLst/>
              </a:prstGeom>
              <a:blipFill>
                <a:blip r:embed="rId3"/>
                <a:stretch>
                  <a:fillRect/>
                </a:stretch>
              </a:blipFill>
            </p:spPr>
            <p:txBody>
              <a:bodyPr/>
              <a:lstStyle/>
              <a:p>
                <a:r>
                  <a:rPr lang="en-US">
                    <a:noFill/>
                  </a:rPr>
                  <a:t> </a:t>
                </a:r>
              </a:p>
            </p:txBody>
          </p:sp>
        </mc:Fallback>
      </mc:AlternateContent>
      <p:sp>
        <p:nvSpPr>
          <p:cNvPr id="23" name="Down Arrow 22">
            <a:extLst>
              <a:ext uri="{FF2B5EF4-FFF2-40B4-BE49-F238E27FC236}">
                <a16:creationId xmlns:a16="http://schemas.microsoft.com/office/drawing/2014/main" id="{9F9B9396-FCBA-234A-8DAF-19DB173A9AF6}"/>
              </a:ext>
            </a:extLst>
          </p:cNvPr>
          <p:cNvSpPr/>
          <p:nvPr/>
        </p:nvSpPr>
        <p:spPr>
          <a:xfrm>
            <a:off x="5993296" y="1980495"/>
            <a:ext cx="178904" cy="265914"/>
          </a:xfrm>
          <a:prstGeom prst="downArrow">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a:p>
        </p:txBody>
      </p:sp>
      <p:sp>
        <p:nvSpPr>
          <p:cNvPr id="24" name="Down Arrow 23">
            <a:extLst>
              <a:ext uri="{FF2B5EF4-FFF2-40B4-BE49-F238E27FC236}">
                <a16:creationId xmlns:a16="http://schemas.microsoft.com/office/drawing/2014/main" id="{2CFE4E43-8F83-B249-9782-8BE8E4D23303}"/>
              </a:ext>
            </a:extLst>
          </p:cNvPr>
          <p:cNvSpPr/>
          <p:nvPr/>
        </p:nvSpPr>
        <p:spPr>
          <a:xfrm>
            <a:off x="6006548" y="2905192"/>
            <a:ext cx="178904" cy="265914"/>
          </a:xfrm>
          <a:prstGeom prst="downArrow">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a:p>
        </p:txBody>
      </p:sp>
      <p:sp>
        <p:nvSpPr>
          <p:cNvPr id="25" name="Down Arrow 24">
            <a:extLst>
              <a:ext uri="{FF2B5EF4-FFF2-40B4-BE49-F238E27FC236}">
                <a16:creationId xmlns:a16="http://schemas.microsoft.com/office/drawing/2014/main" id="{7015573B-7E08-434C-8C22-362BDFB27508}"/>
              </a:ext>
            </a:extLst>
          </p:cNvPr>
          <p:cNvSpPr/>
          <p:nvPr/>
        </p:nvSpPr>
        <p:spPr>
          <a:xfrm>
            <a:off x="6006548" y="3822909"/>
            <a:ext cx="178904" cy="265914"/>
          </a:xfrm>
          <a:prstGeom prst="downArrow">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78852FAF-7AA6-3941-96DD-55156CB2BF49}"/>
              </a:ext>
            </a:extLst>
          </p:cNvPr>
          <p:cNvSpPr txBox="1"/>
          <p:nvPr/>
        </p:nvSpPr>
        <p:spPr>
          <a:xfrm>
            <a:off x="8406848" y="6444842"/>
            <a:ext cx="2292551" cy="307777"/>
          </a:xfrm>
          <a:prstGeom prst="rect">
            <a:avLst/>
          </a:prstGeom>
          <a:noFill/>
        </p:spPr>
        <p:txBody>
          <a:bodyPr wrap="none" rtlCol="0">
            <a:spAutoFit/>
          </a:bodyPr>
          <a:lstStyle/>
          <a:p>
            <a:r>
              <a:rPr lang="en-IN" sz="1400" dirty="0"/>
              <a:t>Nat. </a:t>
            </a:r>
            <a:r>
              <a:rPr lang="en-IN" sz="1400" dirty="0" err="1"/>
              <a:t>Commun</a:t>
            </a:r>
            <a:r>
              <a:rPr lang="en-IN" sz="1400" dirty="0"/>
              <a:t> </a:t>
            </a:r>
            <a:r>
              <a:rPr lang="en-IN" sz="1400" b="1" dirty="0"/>
              <a:t>5</a:t>
            </a:r>
            <a:r>
              <a:rPr lang="en-IN" sz="1400" dirty="0"/>
              <a:t>, 4213 (2014)</a:t>
            </a:r>
          </a:p>
        </p:txBody>
      </p:sp>
    </p:spTree>
    <p:extLst>
      <p:ext uri="{BB962C8B-B14F-4D97-AF65-F5344CB8AC3E}">
        <p14:creationId xmlns:p14="http://schemas.microsoft.com/office/powerpoint/2010/main" val="8641836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9E69F-9B5A-4C4E-8FBB-C4C6B6DD8F9E}"/>
              </a:ext>
            </a:extLst>
          </p:cNvPr>
          <p:cNvSpPr>
            <a:spLocks noGrp="1"/>
          </p:cNvSpPr>
          <p:nvPr>
            <p:ph type="title"/>
          </p:nvPr>
        </p:nvSpPr>
        <p:spPr/>
        <p:txBody>
          <a:bodyPr/>
          <a:lstStyle/>
          <a:p>
            <a:r>
              <a:rPr lang="en-US" dirty="0"/>
              <a:t>Solution framework</a:t>
            </a:r>
            <a:endParaRPr lang="en-US" sz="3200" dirty="0"/>
          </a:p>
        </p:txBody>
      </p:sp>
      <p:pic>
        <p:nvPicPr>
          <p:cNvPr id="3" name="Picture 2">
            <a:extLst>
              <a:ext uri="{FF2B5EF4-FFF2-40B4-BE49-F238E27FC236}">
                <a16:creationId xmlns:a16="http://schemas.microsoft.com/office/drawing/2014/main" id="{54540FB5-64B9-914A-A966-7838271069CE}"/>
              </a:ext>
            </a:extLst>
          </p:cNvPr>
          <p:cNvPicPr>
            <a:picLocks noChangeAspect="1"/>
          </p:cNvPicPr>
          <p:nvPr/>
        </p:nvPicPr>
        <p:blipFill>
          <a:blip r:embed="rId2"/>
          <a:stretch>
            <a:fillRect/>
          </a:stretch>
        </p:blipFill>
        <p:spPr>
          <a:xfrm>
            <a:off x="2398173" y="1746177"/>
            <a:ext cx="7575912" cy="4226561"/>
          </a:xfrm>
          <a:prstGeom prst="rect">
            <a:avLst/>
          </a:prstGeom>
        </p:spPr>
      </p:pic>
      <p:sp>
        <p:nvSpPr>
          <p:cNvPr id="4" name="TextBox 3">
            <a:extLst>
              <a:ext uri="{FF2B5EF4-FFF2-40B4-BE49-F238E27FC236}">
                <a16:creationId xmlns:a16="http://schemas.microsoft.com/office/drawing/2014/main" id="{E9102953-9517-7641-AB05-2A98AE3A4C48}"/>
              </a:ext>
            </a:extLst>
          </p:cNvPr>
          <p:cNvSpPr txBox="1"/>
          <p:nvPr/>
        </p:nvSpPr>
        <p:spPr>
          <a:xfrm>
            <a:off x="10486084" y="5739927"/>
            <a:ext cx="1705916" cy="307777"/>
          </a:xfrm>
          <a:prstGeom prst="rect">
            <a:avLst/>
          </a:prstGeom>
          <a:noFill/>
        </p:spPr>
        <p:txBody>
          <a:bodyPr wrap="none" rtlCol="0">
            <a:spAutoFit/>
          </a:bodyPr>
          <a:lstStyle/>
          <a:p>
            <a:r>
              <a:rPr lang="en-US" sz="1400" dirty="0">
                <a:ln w="0"/>
                <a:effectLst>
                  <a:outerShdw blurRad="38100" dist="19050" dir="2700000" algn="tl" rotWithShape="0">
                    <a:schemeClr val="dk1">
                      <a:alpha val="40000"/>
                    </a:schemeClr>
                  </a:outerShdw>
                </a:effectLst>
                <a:latin typeface="IBM Plex Sans" charset="0"/>
                <a:ea typeface="IBM Plex Sans" charset="0"/>
                <a:cs typeface="IBM Plex Sans" charset="0"/>
              </a:rPr>
              <a:t>arXiv:1710.01022</a:t>
            </a:r>
          </a:p>
        </p:txBody>
      </p:sp>
      <p:sp>
        <p:nvSpPr>
          <p:cNvPr id="5" name="Oval Callout 4">
            <a:extLst>
              <a:ext uri="{FF2B5EF4-FFF2-40B4-BE49-F238E27FC236}">
                <a16:creationId xmlns:a16="http://schemas.microsoft.com/office/drawing/2014/main" id="{F395C100-366B-D046-ABE9-9F953560E52C}"/>
              </a:ext>
            </a:extLst>
          </p:cNvPr>
          <p:cNvSpPr/>
          <p:nvPr/>
        </p:nvSpPr>
        <p:spPr>
          <a:xfrm>
            <a:off x="536713" y="4299474"/>
            <a:ext cx="1681202" cy="1013791"/>
          </a:xfrm>
          <a:prstGeom prst="wedgeEllipseCallout">
            <a:avLst>
              <a:gd name="adj1" fmla="val 79078"/>
              <a:gd name="adj2" fmla="val -3259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Choice of classical optimizer?</a:t>
            </a:r>
          </a:p>
        </p:txBody>
      </p:sp>
      <p:sp>
        <p:nvSpPr>
          <p:cNvPr id="6" name="Oval Callout 5">
            <a:extLst>
              <a:ext uri="{FF2B5EF4-FFF2-40B4-BE49-F238E27FC236}">
                <a16:creationId xmlns:a16="http://schemas.microsoft.com/office/drawing/2014/main" id="{375F9CAF-B75B-F745-8A6E-0B046242031B}"/>
              </a:ext>
            </a:extLst>
          </p:cNvPr>
          <p:cNvSpPr/>
          <p:nvPr/>
        </p:nvSpPr>
        <p:spPr>
          <a:xfrm>
            <a:off x="9974085" y="4193457"/>
            <a:ext cx="1681202" cy="1013791"/>
          </a:xfrm>
          <a:prstGeom prst="wedgeEllipseCallout">
            <a:avLst>
              <a:gd name="adj1" fmla="val -133160"/>
              <a:gd name="adj2" fmla="val -4632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Initial ansatz?</a:t>
            </a:r>
          </a:p>
        </p:txBody>
      </p:sp>
      <p:sp>
        <p:nvSpPr>
          <p:cNvPr id="7" name="Oval Callout 6">
            <a:extLst>
              <a:ext uri="{FF2B5EF4-FFF2-40B4-BE49-F238E27FC236}">
                <a16:creationId xmlns:a16="http://schemas.microsoft.com/office/drawing/2014/main" id="{EBE3E530-D9F4-F644-8D98-E3C404A93489}"/>
              </a:ext>
            </a:extLst>
          </p:cNvPr>
          <p:cNvSpPr/>
          <p:nvPr/>
        </p:nvSpPr>
        <p:spPr>
          <a:xfrm>
            <a:off x="9974084" y="1905180"/>
            <a:ext cx="2121837" cy="1188346"/>
          </a:xfrm>
          <a:prstGeom prst="wedgeEllipseCallout">
            <a:avLst>
              <a:gd name="adj1" fmla="val -102932"/>
              <a:gd name="adj2" fmla="val 281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Fermionic-Qubit Hamiltonian mapping?</a:t>
            </a:r>
          </a:p>
        </p:txBody>
      </p:sp>
      <p:sp>
        <p:nvSpPr>
          <p:cNvPr id="8" name="Slide Number Placeholder 7">
            <a:extLst>
              <a:ext uri="{FF2B5EF4-FFF2-40B4-BE49-F238E27FC236}">
                <a16:creationId xmlns:a16="http://schemas.microsoft.com/office/drawing/2014/main" id="{4A634FCA-1904-DD46-A192-322204FEE0D8}"/>
              </a:ext>
            </a:extLst>
          </p:cNvPr>
          <p:cNvSpPr>
            <a:spLocks noGrp="1"/>
          </p:cNvSpPr>
          <p:nvPr>
            <p:ph type="sldNum" sz="quarter" idx="12"/>
          </p:nvPr>
        </p:nvSpPr>
        <p:spPr/>
        <p:txBody>
          <a:bodyPr/>
          <a:lstStyle/>
          <a:p>
            <a:fld id="{326614F7-D597-8444-A479-5509D835C549}" type="slidenum">
              <a:rPr lang="en-US" smtClean="0"/>
              <a:t>16</a:t>
            </a:fld>
            <a:endParaRPr lang="en-US"/>
          </a:p>
        </p:txBody>
      </p:sp>
    </p:spTree>
    <p:extLst>
      <p:ext uri="{BB962C8B-B14F-4D97-AF65-F5344CB8AC3E}">
        <p14:creationId xmlns:p14="http://schemas.microsoft.com/office/powerpoint/2010/main" val="1703146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328BFE-30E6-E249-845C-1BC3F55D25D8}"/>
              </a:ext>
            </a:extLst>
          </p:cNvPr>
          <p:cNvSpPr>
            <a:spLocks noGrp="1"/>
          </p:cNvSpPr>
          <p:nvPr>
            <p:ph type="title"/>
          </p:nvPr>
        </p:nvSpPr>
        <p:spPr/>
        <p:txBody>
          <a:bodyPr/>
          <a:lstStyle/>
          <a:p>
            <a:r>
              <a:rPr lang="en-US" dirty="0"/>
              <a:t>Potential energy curve of a molecule</a:t>
            </a:r>
            <a:endParaRPr lang="en-US" sz="2800" dirty="0"/>
          </a:p>
        </p:txBody>
      </p:sp>
      <p:pic>
        <p:nvPicPr>
          <p:cNvPr id="4" name="Picture 3" descr="Chart&#10;&#10;Description automatically generated">
            <a:extLst>
              <a:ext uri="{FF2B5EF4-FFF2-40B4-BE49-F238E27FC236}">
                <a16:creationId xmlns:a16="http://schemas.microsoft.com/office/drawing/2014/main" id="{BF66DCA7-56E7-A242-944B-BF6EF33C9C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31917" y="1690688"/>
            <a:ext cx="5528166" cy="5000864"/>
          </a:xfrm>
          <a:prstGeom prst="rect">
            <a:avLst/>
          </a:prstGeom>
        </p:spPr>
      </p:pic>
      <p:sp>
        <p:nvSpPr>
          <p:cNvPr id="6" name="Slide Number Placeholder 5">
            <a:extLst>
              <a:ext uri="{FF2B5EF4-FFF2-40B4-BE49-F238E27FC236}">
                <a16:creationId xmlns:a16="http://schemas.microsoft.com/office/drawing/2014/main" id="{1A3A3389-21C8-DD45-9B17-D0235258A708}"/>
              </a:ext>
            </a:extLst>
          </p:cNvPr>
          <p:cNvSpPr>
            <a:spLocks noGrp="1"/>
          </p:cNvSpPr>
          <p:nvPr>
            <p:ph type="sldNum" sz="quarter" idx="12"/>
          </p:nvPr>
        </p:nvSpPr>
        <p:spPr/>
        <p:txBody>
          <a:bodyPr/>
          <a:lstStyle/>
          <a:p>
            <a:fld id="{9E9A47FF-2A8F-4AA7-9FDB-53B65097DCE9}" type="slidenum">
              <a:rPr lang="en-IN" smtClean="0"/>
              <a:t>17</a:t>
            </a:fld>
            <a:endParaRPr lang="en-IN"/>
          </a:p>
        </p:txBody>
      </p:sp>
    </p:spTree>
    <p:extLst>
      <p:ext uri="{BB962C8B-B14F-4D97-AF65-F5344CB8AC3E}">
        <p14:creationId xmlns:p14="http://schemas.microsoft.com/office/powerpoint/2010/main" val="10163351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50C87C8-9CAB-5D46-A383-674CCAF6F14D}"/>
              </a:ext>
            </a:extLst>
          </p:cNvPr>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Fermionic or Electronic Hamiltonian</a:t>
            </a:r>
            <a:endParaRPr lang="en-US" sz="2800" dirty="0"/>
          </a:p>
        </p:txBody>
      </p:sp>
      <p:pic>
        <p:nvPicPr>
          <p:cNvPr id="5" name="Picture 4" descr="Text&#10;&#10;Description automatically generated">
            <a:extLst>
              <a:ext uri="{FF2B5EF4-FFF2-40B4-BE49-F238E27FC236}">
                <a16:creationId xmlns:a16="http://schemas.microsoft.com/office/drawing/2014/main" id="{FB3CDD0E-7373-D249-9211-A246F16517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6400" y="2260489"/>
            <a:ext cx="9395386" cy="2168914"/>
          </a:xfrm>
          <a:prstGeom prst="rect">
            <a:avLst/>
          </a:prstGeom>
        </p:spPr>
      </p:pic>
      <p:pic>
        <p:nvPicPr>
          <p:cNvPr id="7" name="Picture 6" descr="Text&#10;&#10;Description automatically generated">
            <a:extLst>
              <a:ext uri="{FF2B5EF4-FFF2-40B4-BE49-F238E27FC236}">
                <a16:creationId xmlns:a16="http://schemas.microsoft.com/office/drawing/2014/main" id="{ADB70CAC-5BE6-4143-AB45-B3151F2818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34335" y="4978642"/>
            <a:ext cx="3923329" cy="926897"/>
          </a:xfrm>
          <a:prstGeom prst="rect">
            <a:avLst/>
          </a:prstGeom>
        </p:spPr>
      </p:pic>
      <p:sp>
        <p:nvSpPr>
          <p:cNvPr id="8" name="Slide Number Placeholder 7">
            <a:extLst>
              <a:ext uri="{FF2B5EF4-FFF2-40B4-BE49-F238E27FC236}">
                <a16:creationId xmlns:a16="http://schemas.microsoft.com/office/drawing/2014/main" id="{F362EB8A-1FF6-6144-BDAC-3B3929F24DE9}"/>
              </a:ext>
            </a:extLst>
          </p:cNvPr>
          <p:cNvSpPr>
            <a:spLocks noGrp="1"/>
          </p:cNvSpPr>
          <p:nvPr>
            <p:ph type="sldNum" sz="quarter" idx="12"/>
          </p:nvPr>
        </p:nvSpPr>
        <p:spPr/>
        <p:txBody>
          <a:bodyPr/>
          <a:lstStyle/>
          <a:p>
            <a:fld id="{9E9A47FF-2A8F-4AA7-9FDB-53B65097DCE9}" type="slidenum">
              <a:rPr lang="en-IN" smtClean="0"/>
              <a:t>18</a:t>
            </a:fld>
            <a:endParaRPr lang="en-IN"/>
          </a:p>
        </p:txBody>
      </p:sp>
      <p:sp>
        <p:nvSpPr>
          <p:cNvPr id="2" name="TextBox 1">
            <a:extLst>
              <a:ext uri="{FF2B5EF4-FFF2-40B4-BE49-F238E27FC236}">
                <a16:creationId xmlns:a16="http://schemas.microsoft.com/office/drawing/2014/main" id="{2F8BC9EE-7496-4F41-BF10-88239CFDB633}"/>
              </a:ext>
            </a:extLst>
          </p:cNvPr>
          <p:cNvSpPr txBox="1"/>
          <p:nvPr/>
        </p:nvSpPr>
        <p:spPr>
          <a:xfrm>
            <a:off x="8480611" y="4468492"/>
            <a:ext cx="3542252" cy="369332"/>
          </a:xfrm>
          <a:prstGeom prst="rect">
            <a:avLst/>
          </a:prstGeom>
          <a:noFill/>
        </p:spPr>
        <p:txBody>
          <a:bodyPr wrap="none" rtlCol="0">
            <a:spAutoFit/>
          </a:bodyPr>
          <a:lstStyle/>
          <a:p>
            <a:r>
              <a:rPr lang="en-US" dirty="0"/>
              <a:t>*Born-Oppenheimer approximation</a:t>
            </a:r>
          </a:p>
        </p:txBody>
      </p:sp>
    </p:spTree>
    <p:extLst>
      <p:ext uri="{BB962C8B-B14F-4D97-AF65-F5344CB8AC3E}">
        <p14:creationId xmlns:p14="http://schemas.microsoft.com/office/powerpoint/2010/main" val="41897522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35E608-0193-E74C-9847-71A5D9ECF2F1}"/>
              </a:ext>
            </a:extLst>
          </p:cNvPr>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Hamiltonian mapping</a:t>
            </a:r>
            <a:br>
              <a:rPr lang="en-US" dirty="0"/>
            </a:br>
            <a:r>
              <a:rPr lang="en-US" sz="2800" dirty="0"/>
              <a:t> Electronic </a:t>
            </a:r>
            <a:r>
              <a:rPr lang="en-US" sz="2800" dirty="0">
                <a:sym typeface="Wingdings" pitchFamily="2" charset="2"/>
              </a:rPr>
              <a:t> Qubit</a:t>
            </a:r>
            <a:endParaRPr lang="en-US" sz="2800" dirty="0"/>
          </a:p>
        </p:txBody>
      </p:sp>
      <p:pic>
        <p:nvPicPr>
          <p:cNvPr id="4" name="Picture 3" descr="Text&#10;&#10;Description automatically generated with medium confidence">
            <a:extLst>
              <a:ext uri="{FF2B5EF4-FFF2-40B4-BE49-F238E27FC236}">
                <a16:creationId xmlns:a16="http://schemas.microsoft.com/office/drawing/2014/main" id="{3BE9438E-6219-E24D-B635-E8EF9BF86E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0811" y="1968351"/>
            <a:ext cx="11055178" cy="1973815"/>
          </a:xfrm>
          <a:prstGeom prst="rect">
            <a:avLst/>
          </a:prstGeom>
        </p:spPr>
      </p:pic>
      <p:pic>
        <p:nvPicPr>
          <p:cNvPr id="8" name="Picture 7">
            <a:extLst>
              <a:ext uri="{FF2B5EF4-FFF2-40B4-BE49-F238E27FC236}">
                <a16:creationId xmlns:a16="http://schemas.microsoft.com/office/drawing/2014/main" id="{35A5CAE9-D2D6-3E4C-A514-F42B8B74D9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05607" y="5534097"/>
            <a:ext cx="3666565" cy="385175"/>
          </a:xfrm>
          <a:prstGeom prst="rect">
            <a:avLst/>
          </a:prstGeom>
        </p:spPr>
      </p:pic>
      <p:pic>
        <p:nvPicPr>
          <p:cNvPr id="12" name="Picture 11" descr="A picture containing shape&#10;&#10;Description automatically generated">
            <a:extLst>
              <a:ext uri="{FF2B5EF4-FFF2-40B4-BE49-F238E27FC236}">
                <a16:creationId xmlns:a16="http://schemas.microsoft.com/office/drawing/2014/main" id="{773DFC39-266F-7E4B-9F37-2069A0FBD5A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94321" y="5370919"/>
            <a:ext cx="3246738" cy="1010777"/>
          </a:xfrm>
          <a:prstGeom prst="rect">
            <a:avLst/>
          </a:prstGeom>
        </p:spPr>
      </p:pic>
      <p:sp>
        <p:nvSpPr>
          <p:cNvPr id="13" name="Down Arrow 12">
            <a:extLst>
              <a:ext uri="{FF2B5EF4-FFF2-40B4-BE49-F238E27FC236}">
                <a16:creationId xmlns:a16="http://schemas.microsoft.com/office/drawing/2014/main" id="{0238E490-D9C4-B848-9AB8-525451768B64}"/>
              </a:ext>
            </a:extLst>
          </p:cNvPr>
          <p:cNvSpPr/>
          <p:nvPr/>
        </p:nvSpPr>
        <p:spPr>
          <a:xfrm>
            <a:off x="5432339" y="4045467"/>
            <a:ext cx="370703" cy="1075038"/>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E19EFD1B-029A-354D-B998-F7F61F310A50}"/>
              </a:ext>
            </a:extLst>
          </p:cNvPr>
          <p:cNvSpPr txBox="1"/>
          <p:nvPr/>
        </p:nvSpPr>
        <p:spPr>
          <a:xfrm>
            <a:off x="5832385" y="4300153"/>
            <a:ext cx="4718984" cy="369332"/>
          </a:xfrm>
          <a:prstGeom prst="rect">
            <a:avLst/>
          </a:prstGeom>
          <a:noFill/>
        </p:spPr>
        <p:txBody>
          <a:bodyPr wrap="none" rtlCol="0">
            <a:spAutoFit/>
          </a:bodyPr>
          <a:lstStyle/>
          <a:p>
            <a:r>
              <a:rPr lang="en-US" dirty="0"/>
              <a:t>Jordan-Wigner, </a:t>
            </a:r>
            <a:r>
              <a:rPr lang="en-US" dirty="0" err="1"/>
              <a:t>Brayvi-Kitaev</a:t>
            </a:r>
            <a:r>
              <a:rPr lang="en-US" dirty="0"/>
              <a:t>, Parity mapping </a:t>
            </a:r>
            <a:r>
              <a:rPr lang="en-US" dirty="0" err="1"/>
              <a:t>etc</a:t>
            </a:r>
            <a:endParaRPr lang="en-US" dirty="0"/>
          </a:p>
        </p:txBody>
      </p:sp>
      <p:sp>
        <p:nvSpPr>
          <p:cNvPr id="15" name="Slide Number Placeholder 14">
            <a:extLst>
              <a:ext uri="{FF2B5EF4-FFF2-40B4-BE49-F238E27FC236}">
                <a16:creationId xmlns:a16="http://schemas.microsoft.com/office/drawing/2014/main" id="{A85F083B-2C4C-5F49-84A2-B44A95CE135F}"/>
              </a:ext>
            </a:extLst>
          </p:cNvPr>
          <p:cNvSpPr>
            <a:spLocks noGrp="1"/>
          </p:cNvSpPr>
          <p:nvPr>
            <p:ph type="sldNum" sz="quarter" idx="12"/>
          </p:nvPr>
        </p:nvSpPr>
        <p:spPr/>
        <p:txBody>
          <a:bodyPr/>
          <a:lstStyle/>
          <a:p>
            <a:fld id="{9E9A47FF-2A8F-4AA7-9FDB-53B65097DCE9}" type="slidenum">
              <a:rPr lang="en-IN" smtClean="0"/>
              <a:t>19</a:t>
            </a:fld>
            <a:endParaRPr lang="en-IN"/>
          </a:p>
        </p:txBody>
      </p:sp>
    </p:spTree>
    <p:extLst>
      <p:ext uri="{BB962C8B-B14F-4D97-AF65-F5344CB8AC3E}">
        <p14:creationId xmlns:p14="http://schemas.microsoft.com/office/powerpoint/2010/main" val="13810248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6C8F8F-F5CC-6F4C-B15F-401ACC6F4FED}"/>
              </a:ext>
            </a:extLst>
          </p:cNvPr>
          <p:cNvSpPr>
            <a:spLocks noGrp="1"/>
          </p:cNvSpPr>
          <p:nvPr>
            <p:ph type="title"/>
          </p:nvPr>
        </p:nvSpPr>
        <p:spPr/>
        <p:txBody>
          <a:bodyPr/>
          <a:lstStyle/>
          <a:p>
            <a:endParaRPr lang="en-US"/>
          </a:p>
        </p:txBody>
      </p:sp>
      <p:sp>
        <p:nvSpPr>
          <p:cNvPr id="3" name="Slide Number Placeholder 2">
            <a:extLst>
              <a:ext uri="{FF2B5EF4-FFF2-40B4-BE49-F238E27FC236}">
                <a16:creationId xmlns:a16="http://schemas.microsoft.com/office/drawing/2014/main" id="{8C0A2042-A7C4-D74C-9F69-4CA5303C0783}"/>
              </a:ext>
            </a:extLst>
          </p:cNvPr>
          <p:cNvSpPr>
            <a:spLocks noGrp="1"/>
          </p:cNvSpPr>
          <p:nvPr>
            <p:ph type="sldNum" sz="quarter" idx="10"/>
          </p:nvPr>
        </p:nvSpPr>
        <p:spPr/>
        <p:txBody>
          <a:bodyPr/>
          <a:lstStyle/>
          <a:p>
            <a:fld id="{9E9A47FF-2A8F-4AA7-9FDB-53B65097DCE9}" type="slidenum">
              <a:rPr lang="en-IN" smtClean="0"/>
              <a:t>2</a:t>
            </a:fld>
            <a:endParaRPr lang="en-IN" dirty="0"/>
          </a:p>
        </p:txBody>
      </p:sp>
      <p:sp>
        <p:nvSpPr>
          <p:cNvPr id="5" name="Text Placeholder 4">
            <a:extLst>
              <a:ext uri="{FF2B5EF4-FFF2-40B4-BE49-F238E27FC236}">
                <a16:creationId xmlns:a16="http://schemas.microsoft.com/office/drawing/2014/main" id="{D458A010-CA70-8547-B87D-3F354EBD6F6E}"/>
              </a:ext>
            </a:extLst>
          </p:cNvPr>
          <p:cNvSpPr>
            <a:spLocks noGrp="1"/>
          </p:cNvSpPr>
          <p:nvPr>
            <p:ph type="body" sz="quarter" idx="12"/>
          </p:nvPr>
        </p:nvSpPr>
        <p:spPr/>
        <p:txBody>
          <a:bodyPr>
            <a:normAutofit lnSpcReduction="10000"/>
          </a:bodyPr>
          <a:lstStyle/>
          <a:p>
            <a:pPr marL="0" indent="0">
              <a:buNone/>
            </a:pPr>
            <a:r>
              <a:rPr lang="en-US" dirty="0" err="1"/>
              <a:t>Shesha</a:t>
            </a:r>
            <a:r>
              <a:rPr lang="en-US" dirty="0"/>
              <a:t> Raghunathan</a:t>
            </a:r>
          </a:p>
          <a:p>
            <a:pPr marL="0" indent="0">
              <a:buNone/>
            </a:pPr>
            <a:r>
              <a:rPr lang="en-US" sz="1600" dirty="0"/>
              <a:t>SR is a Senior Engineer with IBM Systems. He is part of Electronic Design Automation (EDA) team and works on timing analysis tools. He is also an IBM Quantum Distinguished Ambassador, a </a:t>
            </a:r>
            <a:r>
              <a:rPr lang="en-US" sz="1600" dirty="0" err="1"/>
              <a:t>Qiskit</a:t>
            </a:r>
            <a:r>
              <a:rPr lang="en-US" sz="1600" dirty="0"/>
              <a:t> Advocate and an IBM Quantum Technical Ambassador; he leads Ambassador program in ISA. He has multiple publications in the area of Quantum Computing, Reconfigurable Computing, Timing Analysis and has multiple patents to his name. SR got his PhD in Quantum Computing from University of Southern California in 2010.</a:t>
            </a:r>
          </a:p>
          <a:p>
            <a:pPr marL="0" indent="0">
              <a:buNone/>
            </a:pPr>
            <a:endParaRPr lang="en-US" sz="1600" dirty="0"/>
          </a:p>
        </p:txBody>
      </p:sp>
      <p:pic>
        <p:nvPicPr>
          <p:cNvPr id="19" name="Picture 18" descr="A person wearing glasses&#10;&#10;Description automatically generated with medium confidence">
            <a:extLst>
              <a:ext uri="{FF2B5EF4-FFF2-40B4-BE49-F238E27FC236}">
                <a16:creationId xmlns:a16="http://schemas.microsoft.com/office/drawing/2014/main" id="{EB91CB02-7062-E34D-B607-C7BFFD2ED6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46352" y="2388937"/>
            <a:ext cx="1898535" cy="2353392"/>
          </a:xfrm>
          <a:prstGeom prst="rect">
            <a:avLst/>
          </a:prstGeom>
        </p:spPr>
      </p:pic>
    </p:spTree>
    <p:extLst>
      <p:ext uri="{BB962C8B-B14F-4D97-AF65-F5344CB8AC3E}">
        <p14:creationId xmlns:p14="http://schemas.microsoft.com/office/powerpoint/2010/main" val="40151938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A29B90-3610-8B47-8C14-714B5848CE5C}"/>
              </a:ext>
            </a:extLst>
          </p:cNvPr>
          <p:cNvSpPr>
            <a:spLocks noGrp="1"/>
          </p:cNvSpPr>
          <p:nvPr>
            <p:ph type="title"/>
          </p:nvPr>
        </p:nvSpPr>
        <p:spPr/>
        <p:txBody>
          <a:bodyPr/>
          <a:lstStyle/>
          <a:p>
            <a:r>
              <a:rPr lang="en-US" dirty="0"/>
              <a:t>Variational principle</a:t>
            </a:r>
          </a:p>
        </p:txBody>
      </p:sp>
      <p:pic>
        <p:nvPicPr>
          <p:cNvPr id="4" name="Picture 3" descr="Text&#10;&#10;Description automatically generated">
            <a:extLst>
              <a:ext uri="{FF2B5EF4-FFF2-40B4-BE49-F238E27FC236}">
                <a16:creationId xmlns:a16="http://schemas.microsoft.com/office/drawing/2014/main" id="{EBD50347-AB7B-8F4D-BB23-2BCF06D54F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78100" y="3126602"/>
            <a:ext cx="7035800" cy="2260600"/>
          </a:xfrm>
          <a:prstGeom prst="rect">
            <a:avLst/>
          </a:prstGeom>
        </p:spPr>
      </p:pic>
      <p:sp>
        <p:nvSpPr>
          <p:cNvPr id="5" name="TextBox 4">
            <a:extLst>
              <a:ext uri="{FF2B5EF4-FFF2-40B4-BE49-F238E27FC236}">
                <a16:creationId xmlns:a16="http://schemas.microsoft.com/office/drawing/2014/main" id="{34D71D0C-8FC5-F94C-A068-6F46B0853575}"/>
              </a:ext>
            </a:extLst>
          </p:cNvPr>
          <p:cNvSpPr txBox="1"/>
          <p:nvPr/>
        </p:nvSpPr>
        <p:spPr>
          <a:xfrm>
            <a:off x="1964724" y="2298359"/>
            <a:ext cx="8495531" cy="461665"/>
          </a:xfrm>
          <a:prstGeom prst="rect">
            <a:avLst/>
          </a:prstGeom>
          <a:solidFill>
            <a:srgbClr val="FFC000"/>
          </a:solidFill>
        </p:spPr>
        <p:txBody>
          <a:bodyPr wrap="none" rtlCol="0">
            <a:spAutoFit/>
          </a:bodyPr>
          <a:lstStyle/>
          <a:p>
            <a:r>
              <a:rPr lang="en-US" sz="2400" dirty="0"/>
              <a:t>Energy of trial state is greater than or equal to ground state energy</a:t>
            </a:r>
          </a:p>
        </p:txBody>
      </p:sp>
      <p:sp>
        <p:nvSpPr>
          <p:cNvPr id="6" name="Slide Number Placeholder 5">
            <a:extLst>
              <a:ext uri="{FF2B5EF4-FFF2-40B4-BE49-F238E27FC236}">
                <a16:creationId xmlns:a16="http://schemas.microsoft.com/office/drawing/2014/main" id="{5DCA0515-6166-0B47-A978-35D743068032}"/>
              </a:ext>
            </a:extLst>
          </p:cNvPr>
          <p:cNvSpPr>
            <a:spLocks noGrp="1"/>
          </p:cNvSpPr>
          <p:nvPr>
            <p:ph type="sldNum" sz="quarter" idx="12"/>
          </p:nvPr>
        </p:nvSpPr>
        <p:spPr/>
        <p:txBody>
          <a:bodyPr/>
          <a:lstStyle/>
          <a:p>
            <a:fld id="{9E9A47FF-2A8F-4AA7-9FDB-53B65097DCE9}" type="slidenum">
              <a:rPr lang="en-IN" smtClean="0"/>
              <a:t>20</a:t>
            </a:fld>
            <a:endParaRPr lang="en-IN"/>
          </a:p>
        </p:txBody>
      </p:sp>
    </p:spTree>
    <p:extLst>
      <p:ext uri="{BB962C8B-B14F-4D97-AF65-F5344CB8AC3E}">
        <p14:creationId xmlns:p14="http://schemas.microsoft.com/office/powerpoint/2010/main" val="33928653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C6A442-0B15-994F-945D-1A7020E42325}"/>
              </a:ext>
            </a:extLst>
          </p:cNvPr>
          <p:cNvSpPr>
            <a:spLocks noGrp="1"/>
          </p:cNvSpPr>
          <p:nvPr>
            <p:ph type="title"/>
          </p:nvPr>
        </p:nvSpPr>
        <p:spPr>
          <a:xfrm>
            <a:off x="838200" y="56205"/>
            <a:ext cx="10515600" cy="1325563"/>
          </a:xfrm>
        </p:spPr>
        <p:txBody>
          <a:bodyPr/>
          <a:lstStyle/>
          <a:p>
            <a:r>
              <a:rPr lang="en-US" dirty="0"/>
              <a:t>Quantum-Classical Hybrid Algorithm</a:t>
            </a:r>
          </a:p>
        </p:txBody>
      </p:sp>
      <p:pic>
        <p:nvPicPr>
          <p:cNvPr id="4" name="Picture 3" descr="Graphical user interface&#10;&#10;Description automatically generated with medium confidence">
            <a:extLst>
              <a:ext uri="{FF2B5EF4-FFF2-40B4-BE49-F238E27FC236}">
                <a16:creationId xmlns:a16="http://schemas.microsoft.com/office/drawing/2014/main" id="{7A072D4C-F045-1142-828F-EB12386AE7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99914" y="1341285"/>
            <a:ext cx="4518683" cy="3904493"/>
          </a:xfrm>
          <a:prstGeom prst="rect">
            <a:avLst/>
          </a:prstGeom>
        </p:spPr>
      </p:pic>
      <p:pic>
        <p:nvPicPr>
          <p:cNvPr id="6" name="Picture 5" descr="A picture containing text, clipart&#10;&#10;Description automatically generated">
            <a:extLst>
              <a:ext uri="{FF2B5EF4-FFF2-40B4-BE49-F238E27FC236}">
                <a16:creationId xmlns:a16="http://schemas.microsoft.com/office/drawing/2014/main" id="{15FCF8C7-F7C4-A74C-98A1-88406D1951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96955" y="2110109"/>
            <a:ext cx="712573" cy="497144"/>
          </a:xfrm>
          <a:prstGeom prst="rect">
            <a:avLst/>
          </a:prstGeom>
        </p:spPr>
      </p:pic>
      <p:pic>
        <p:nvPicPr>
          <p:cNvPr id="8" name="Picture 7" descr="Icon&#10;&#10;Description automatically generated">
            <a:extLst>
              <a:ext uri="{FF2B5EF4-FFF2-40B4-BE49-F238E27FC236}">
                <a16:creationId xmlns:a16="http://schemas.microsoft.com/office/drawing/2014/main" id="{1B5AE458-98A1-1345-8D21-7192EE0E212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09412" y="3859059"/>
            <a:ext cx="422007" cy="627864"/>
          </a:xfrm>
          <a:prstGeom prst="rect">
            <a:avLst/>
          </a:prstGeom>
        </p:spPr>
      </p:pic>
      <p:pic>
        <p:nvPicPr>
          <p:cNvPr id="12" name="Picture 11" descr="Text&#10;&#10;Description automatically generated">
            <a:extLst>
              <a:ext uri="{FF2B5EF4-FFF2-40B4-BE49-F238E27FC236}">
                <a16:creationId xmlns:a16="http://schemas.microsoft.com/office/drawing/2014/main" id="{A71C8C37-5AA8-9C47-BD67-5EBB08AAAD1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43524" y="5827721"/>
            <a:ext cx="3775790" cy="699552"/>
          </a:xfrm>
          <a:prstGeom prst="rect">
            <a:avLst/>
          </a:prstGeom>
        </p:spPr>
      </p:pic>
      <p:sp>
        <p:nvSpPr>
          <p:cNvPr id="14" name="TextBox 13">
            <a:extLst>
              <a:ext uri="{FF2B5EF4-FFF2-40B4-BE49-F238E27FC236}">
                <a16:creationId xmlns:a16="http://schemas.microsoft.com/office/drawing/2014/main" id="{56A94E40-1C05-3A4C-88A2-4D9A2E537EDA}"/>
              </a:ext>
            </a:extLst>
          </p:cNvPr>
          <p:cNvSpPr txBox="1"/>
          <p:nvPr/>
        </p:nvSpPr>
        <p:spPr>
          <a:xfrm>
            <a:off x="7674977" y="5410707"/>
            <a:ext cx="1813573" cy="369332"/>
          </a:xfrm>
          <a:prstGeom prst="rect">
            <a:avLst/>
          </a:prstGeom>
          <a:solidFill>
            <a:schemeClr val="accent4"/>
          </a:solidFill>
        </p:spPr>
        <p:txBody>
          <a:bodyPr wrap="none" rtlCol="0">
            <a:spAutoFit/>
          </a:bodyPr>
          <a:lstStyle/>
          <a:p>
            <a:r>
              <a:rPr lang="en-US" dirty="0"/>
              <a:t>Energy measured</a:t>
            </a:r>
          </a:p>
        </p:txBody>
      </p:sp>
      <p:sp>
        <p:nvSpPr>
          <p:cNvPr id="16" name="Round Diagonal Corner of Rectangle 15">
            <a:extLst>
              <a:ext uri="{FF2B5EF4-FFF2-40B4-BE49-F238E27FC236}">
                <a16:creationId xmlns:a16="http://schemas.microsoft.com/office/drawing/2014/main" id="{3C9436F8-81EB-E344-BA28-FB298C857D54}"/>
              </a:ext>
            </a:extLst>
          </p:cNvPr>
          <p:cNvSpPr/>
          <p:nvPr/>
        </p:nvSpPr>
        <p:spPr>
          <a:xfrm>
            <a:off x="9159664" y="1939824"/>
            <a:ext cx="1999735" cy="2727624"/>
          </a:xfrm>
          <a:prstGeom prst="round2Diag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Classical optimizer</a:t>
            </a:r>
          </a:p>
        </p:txBody>
      </p:sp>
      <p:sp>
        <p:nvSpPr>
          <p:cNvPr id="17" name="Right Arrow 16">
            <a:extLst>
              <a:ext uri="{FF2B5EF4-FFF2-40B4-BE49-F238E27FC236}">
                <a16:creationId xmlns:a16="http://schemas.microsoft.com/office/drawing/2014/main" id="{CE920968-932E-7946-82CC-2FC475C831C9}"/>
              </a:ext>
            </a:extLst>
          </p:cNvPr>
          <p:cNvSpPr/>
          <p:nvPr/>
        </p:nvSpPr>
        <p:spPr>
          <a:xfrm>
            <a:off x="7674977" y="2619987"/>
            <a:ext cx="1382578" cy="444844"/>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8" name="Right Arrow 17">
            <a:extLst>
              <a:ext uri="{FF2B5EF4-FFF2-40B4-BE49-F238E27FC236}">
                <a16:creationId xmlns:a16="http://schemas.microsoft.com/office/drawing/2014/main" id="{3396067A-F7D4-A046-A9C6-E238D1A5DD99}"/>
              </a:ext>
            </a:extLst>
          </p:cNvPr>
          <p:cNvSpPr/>
          <p:nvPr/>
        </p:nvSpPr>
        <p:spPr>
          <a:xfrm rot="10800000">
            <a:off x="7620707" y="3425505"/>
            <a:ext cx="1382578" cy="444844"/>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19" name="Picture 18" descr="A picture containing shape&#10;&#10;Description automatically generated">
            <a:extLst>
              <a:ext uri="{FF2B5EF4-FFF2-40B4-BE49-F238E27FC236}">
                <a16:creationId xmlns:a16="http://schemas.microsoft.com/office/drawing/2014/main" id="{2807EF38-743A-8D40-B441-93234278D42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6640" y="3052878"/>
            <a:ext cx="2115576" cy="658623"/>
          </a:xfrm>
          <a:prstGeom prst="rect">
            <a:avLst/>
          </a:prstGeom>
        </p:spPr>
      </p:pic>
      <p:sp>
        <p:nvSpPr>
          <p:cNvPr id="20" name="TextBox 19">
            <a:extLst>
              <a:ext uri="{FF2B5EF4-FFF2-40B4-BE49-F238E27FC236}">
                <a16:creationId xmlns:a16="http://schemas.microsoft.com/office/drawing/2014/main" id="{56A696B4-CBB3-724B-8CD1-46818CCD8D52}"/>
              </a:ext>
            </a:extLst>
          </p:cNvPr>
          <p:cNvSpPr txBox="1"/>
          <p:nvPr/>
        </p:nvSpPr>
        <p:spPr>
          <a:xfrm>
            <a:off x="786411" y="2474931"/>
            <a:ext cx="1915268" cy="369332"/>
          </a:xfrm>
          <a:prstGeom prst="rect">
            <a:avLst/>
          </a:prstGeom>
          <a:noFill/>
        </p:spPr>
        <p:txBody>
          <a:bodyPr wrap="none" rtlCol="0">
            <a:spAutoFit/>
          </a:bodyPr>
          <a:lstStyle/>
          <a:p>
            <a:r>
              <a:rPr lang="en-US" dirty="0"/>
              <a:t>Qubit Hamiltonian</a:t>
            </a:r>
          </a:p>
        </p:txBody>
      </p:sp>
      <p:pic>
        <p:nvPicPr>
          <p:cNvPr id="22" name="Picture 21" descr="White chalk on a blackboard&#10;&#10;Description automatically generated with low confidence">
            <a:extLst>
              <a:ext uri="{FF2B5EF4-FFF2-40B4-BE49-F238E27FC236}">
                <a16:creationId xmlns:a16="http://schemas.microsoft.com/office/drawing/2014/main" id="{13A45448-08CB-3840-A132-BB3D4A2964D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46430" y="5370353"/>
            <a:ext cx="1019856" cy="415163"/>
          </a:xfrm>
          <a:prstGeom prst="rect">
            <a:avLst/>
          </a:prstGeom>
        </p:spPr>
      </p:pic>
      <p:sp>
        <p:nvSpPr>
          <p:cNvPr id="23" name="TextBox 22">
            <a:extLst>
              <a:ext uri="{FF2B5EF4-FFF2-40B4-BE49-F238E27FC236}">
                <a16:creationId xmlns:a16="http://schemas.microsoft.com/office/drawing/2014/main" id="{90FA31C3-465F-954B-ADC2-D0333A2C57A0}"/>
              </a:ext>
            </a:extLst>
          </p:cNvPr>
          <p:cNvSpPr txBox="1"/>
          <p:nvPr/>
        </p:nvSpPr>
        <p:spPr>
          <a:xfrm>
            <a:off x="1025609" y="6351376"/>
            <a:ext cx="3275320" cy="307777"/>
          </a:xfrm>
          <a:prstGeom prst="rect">
            <a:avLst/>
          </a:prstGeom>
          <a:noFill/>
        </p:spPr>
        <p:txBody>
          <a:bodyPr wrap="none" rtlCol="0">
            <a:spAutoFit/>
          </a:bodyPr>
          <a:lstStyle/>
          <a:p>
            <a:r>
              <a:rPr lang="en-US" sz="1400" dirty="0" err="1"/>
              <a:t>Kandala</a:t>
            </a:r>
            <a:r>
              <a:rPr lang="en-US" sz="1400" dirty="0"/>
              <a:t> et al, Nature, </a:t>
            </a:r>
            <a:r>
              <a:rPr lang="en-US" sz="1400" b="1" dirty="0"/>
              <a:t>549</a:t>
            </a:r>
            <a:r>
              <a:rPr lang="en-US" sz="1400" dirty="0"/>
              <a:t>, 242-246 (2017)</a:t>
            </a:r>
          </a:p>
        </p:txBody>
      </p:sp>
      <p:sp>
        <p:nvSpPr>
          <p:cNvPr id="24" name="Slide Number Placeholder 23">
            <a:extLst>
              <a:ext uri="{FF2B5EF4-FFF2-40B4-BE49-F238E27FC236}">
                <a16:creationId xmlns:a16="http://schemas.microsoft.com/office/drawing/2014/main" id="{319B2207-A3E7-DB4A-A361-2B90AB7CF360}"/>
              </a:ext>
            </a:extLst>
          </p:cNvPr>
          <p:cNvSpPr>
            <a:spLocks noGrp="1"/>
          </p:cNvSpPr>
          <p:nvPr>
            <p:ph type="sldNum" sz="quarter" idx="12"/>
          </p:nvPr>
        </p:nvSpPr>
        <p:spPr/>
        <p:txBody>
          <a:bodyPr/>
          <a:lstStyle/>
          <a:p>
            <a:fld id="{9E9A47FF-2A8F-4AA7-9FDB-53B65097DCE9}" type="slidenum">
              <a:rPr lang="en-IN" smtClean="0"/>
              <a:t>21</a:t>
            </a:fld>
            <a:endParaRPr lang="en-IN"/>
          </a:p>
        </p:txBody>
      </p:sp>
    </p:spTree>
    <p:extLst>
      <p:ext uri="{BB962C8B-B14F-4D97-AF65-F5344CB8AC3E}">
        <p14:creationId xmlns:p14="http://schemas.microsoft.com/office/powerpoint/2010/main" val="25376434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2F7454-64C9-2447-8ED5-8CB1E725B0E5}"/>
              </a:ext>
            </a:extLst>
          </p:cNvPr>
          <p:cNvSpPr>
            <a:spLocks noGrp="1"/>
          </p:cNvSpPr>
          <p:nvPr>
            <p:ph type="title"/>
          </p:nvPr>
        </p:nvSpPr>
        <p:spPr>
          <a:xfrm>
            <a:off x="838200" y="19134"/>
            <a:ext cx="10515600" cy="1325563"/>
          </a:xfrm>
        </p:spPr>
        <p:txBody>
          <a:bodyPr/>
          <a:lstStyle/>
          <a:p>
            <a:r>
              <a:rPr lang="en-US" dirty="0"/>
              <a:t>Trial state preparation</a:t>
            </a:r>
          </a:p>
        </p:txBody>
      </p:sp>
      <p:pic>
        <p:nvPicPr>
          <p:cNvPr id="4" name="Picture 3" descr="Diagram&#10;&#10;Description automatically generated">
            <a:extLst>
              <a:ext uri="{FF2B5EF4-FFF2-40B4-BE49-F238E27FC236}">
                <a16:creationId xmlns:a16="http://schemas.microsoft.com/office/drawing/2014/main" id="{717EFFB8-1B68-3346-9CC8-0DD0D80CEB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0763" y="1159155"/>
            <a:ext cx="5771467" cy="5261386"/>
          </a:xfrm>
          <a:prstGeom prst="rect">
            <a:avLst/>
          </a:prstGeom>
        </p:spPr>
      </p:pic>
      <p:pic>
        <p:nvPicPr>
          <p:cNvPr id="5" name="Picture 4" descr="White chalk on a blackboard&#10;&#10;Description automatically generated with low confidence">
            <a:extLst>
              <a:ext uri="{FF2B5EF4-FFF2-40B4-BE49-F238E27FC236}">
                <a16:creationId xmlns:a16="http://schemas.microsoft.com/office/drawing/2014/main" id="{0991BF33-634D-0E4B-9C9D-D70C229008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08299" y="6442837"/>
            <a:ext cx="1019856" cy="415163"/>
          </a:xfrm>
          <a:prstGeom prst="rect">
            <a:avLst/>
          </a:prstGeom>
        </p:spPr>
      </p:pic>
      <p:sp>
        <p:nvSpPr>
          <p:cNvPr id="6" name="TextBox 5">
            <a:extLst>
              <a:ext uri="{FF2B5EF4-FFF2-40B4-BE49-F238E27FC236}">
                <a16:creationId xmlns:a16="http://schemas.microsoft.com/office/drawing/2014/main" id="{CC433569-8F03-8A46-8132-1C577E1AA8C7}"/>
              </a:ext>
            </a:extLst>
          </p:cNvPr>
          <p:cNvSpPr txBox="1"/>
          <p:nvPr/>
        </p:nvSpPr>
        <p:spPr>
          <a:xfrm>
            <a:off x="7636476" y="1470454"/>
            <a:ext cx="4201297" cy="646331"/>
          </a:xfrm>
          <a:prstGeom prst="rect">
            <a:avLst/>
          </a:prstGeom>
          <a:noFill/>
        </p:spPr>
        <p:txBody>
          <a:bodyPr wrap="square" rtlCol="0">
            <a:spAutoFit/>
          </a:bodyPr>
          <a:lstStyle/>
          <a:p>
            <a:r>
              <a:rPr lang="en-US" dirty="0"/>
              <a:t>Entangling gates (2 or higher) sandwiched b/w single qubit rotations</a:t>
            </a:r>
          </a:p>
        </p:txBody>
      </p:sp>
      <p:sp>
        <p:nvSpPr>
          <p:cNvPr id="8" name="TextBox 7">
            <a:extLst>
              <a:ext uri="{FF2B5EF4-FFF2-40B4-BE49-F238E27FC236}">
                <a16:creationId xmlns:a16="http://schemas.microsoft.com/office/drawing/2014/main" id="{1263C9C6-475A-C24C-9769-1008934753F5}"/>
              </a:ext>
            </a:extLst>
          </p:cNvPr>
          <p:cNvSpPr txBox="1"/>
          <p:nvPr/>
        </p:nvSpPr>
        <p:spPr>
          <a:xfrm>
            <a:off x="7636475" y="2765854"/>
            <a:ext cx="4201297" cy="646331"/>
          </a:xfrm>
          <a:prstGeom prst="rect">
            <a:avLst/>
          </a:prstGeom>
          <a:noFill/>
        </p:spPr>
        <p:txBody>
          <a:bodyPr wrap="square" rtlCol="0">
            <a:spAutoFit/>
          </a:bodyPr>
          <a:lstStyle/>
          <a:p>
            <a:r>
              <a:rPr lang="en-US" dirty="0"/>
              <a:t>‘d’ is the number of layers and is a function of available depth or coherence time</a:t>
            </a:r>
          </a:p>
        </p:txBody>
      </p:sp>
      <p:sp>
        <p:nvSpPr>
          <p:cNvPr id="9" name="TextBox 8">
            <a:extLst>
              <a:ext uri="{FF2B5EF4-FFF2-40B4-BE49-F238E27FC236}">
                <a16:creationId xmlns:a16="http://schemas.microsoft.com/office/drawing/2014/main" id="{B89B2258-927B-8F47-BD06-CA7EB080CE16}"/>
              </a:ext>
            </a:extLst>
          </p:cNvPr>
          <p:cNvSpPr txBox="1"/>
          <p:nvPr/>
        </p:nvSpPr>
        <p:spPr>
          <a:xfrm>
            <a:off x="7636474" y="4277498"/>
            <a:ext cx="4201297" cy="646331"/>
          </a:xfrm>
          <a:prstGeom prst="rect">
            <a:avLst/>
          </a:prstGeom>
          <a:noFill/>
        </p:spPr>
        <p:txBody>
          <a:bodyPr wrap="square" rtlCol="0">
            <a:spAutoFit/>
          </a:bodyPr>
          <a:lstStyle/>
          <a:p>
            <a:r>
              <a:rPr lang="en-US" dirty="0"/>
              <a:t>Choice of trial state ansatz: traditional or hardware sensitive ones</a:t>
            </a:r>
          </a:p>
        </p:txBody>
      </p:sp>
      <p:sp>
        <p:nvSpPr>
          <p:cNvPr id="10" name="Slide Number Placeholder 9">
            <a:extLst>
              <a:ext uri="{FF2B5EF4-FFF2-40B4-BE49-F238E27FC236}">
                <a16:creationId xmlns:a16="http://schemas.microsoft.com/office/drawing/2014/main" id="{FDBAA342-4546-4E43-A7B0-F7A712B2241D}"/>
              </a:ext>
            </a:extLst>
          </p:cNvPr>
          <p:cNvSpPr>
            <a:spLocks noGrp="1"/>
          </p:cNvSpPr>
          <p:nvPr>
            <p:ph type="sldNum" sz="quarter" idx="12"/>
          </p:nvPr>
        </p:nvSpPr>
        <p:spPr/>
        <p:txBody>
          <a:bodyPr/>
          <a:lstStyle/>
          <a:p>
            <a:fld id="{9E9A47FF-2A8F-4AA7-9FDB-53B65097DCE9}" type="slidenum">
              <a:rPr lang="en-IN" smtClean="0"/>
              <a:t>22</a:t>
            </a:fld>
            <a:endParaRPr lang="en-IN"/>
          </a:p>
        </p:txBody>
      </p:sp>
    </p:spTree>
    <p:extLst>
      <p:ext uri="{BB962C8B-B14F-4D97-AF65-F5344CB8AC3E}">
        <p14:creationId xmlns:p14="http://schemas.microsoft.com/office/powerpoint/2010/main" val="39092802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4B419C-9EC4-914F-993B-80FD6579E7A0}"/>
              </a:ext>
            </a:extLst>
          </p:cNvPr>
          <p:cNvSpPr>
            <a:spLocks noGrp="1"/>
          </p:cNvSpPr>
          <p:nvPr>
            <p:ph type="title"/>
          </p:nvPr>
        </p:nvSpPr>
        <p:spPr>
          <a:xfrm>
            <a:off x="838200" y="80917"/>
            <a:ext cx="10515600" cy="1325563"/>
          </a:xfrm>
        </p:spPr>
        <p:txBody>
          <a:bodyPr/>
          <a:lstStyle/>
          <a:p>
            <a:r>
              <a:rPr lang="en-US" dirty="0"/>
              <a:t>Measurement</a:t>
            </a:r>
          </a:p>
        </p:txBody>
      </p:sp>
      <p:pic>
        <p:nvPicPr>
          <p:cNvPr id="4" name="Picture 3" descr="Diagram&#10;&#10;Description automatically generated">
            <a:extLst>
              <a:ext uri="{FF2B5EF4-FFF2-40B4-BE49-F238E27FC236}">
                <a16:creationId xmlns:a16="http://schemas.microsoft.com/office/drawing/2014/main" id="{7093848D-EEFC-974C-B5AC-C0EDA01C5C5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558897"/>
            <a:ext cx="5432243" cy="4943252"/>
          </a:xfrm>
          <a:prstGeom prst="rect">
            <a:avLst/>
          </a:prstGeom>
        </p:spPr>
      </p:pic>
      <p:pic>
        <p:nvPicPr>
          <p:cNvPr id="5" name="Picture 4" descr="Text&#10;&#10;Description automatically generated">
            <a:extLst>
              <a:ext uri="{FF2B5EF4-FFF2-40B4-BE49-F238E27FC236}">
                <a16:creationId xmlns:a16="http://schemas.microsoft.com/office/drawing/2014/main" id="{CB85263C-E9C9-5044-833E-BEFFD92F92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43164" y="4388869"/>
            <a:ext cx="4677883" cy="866686"/>
          </a:xfrm>
          <a:prstGeom prst="rect">
            <a:avLst/>
          </a:prstGeom>
        </p:spPr>
      </p:pic>
      <p:sp>
        <p:nvSpPr>
          <p:cNvPr id="6" name="TextBox 5">
            <a:extLst>
              <a:ext uri="{FF2B5EF4-FFF2-40B4-BE49-F238E27FC236}">
                <a16:creationId xmlns:a16="http://schemas.microsoft.com/office/drawing/2014/main" id="{6A1011E7-A158-F146-8650-D0DABBB82620}"/>
              </a:ext>
            </a:extLst>
          </p:cNvPr>
          <p:cNvSpPr txBox="1"/>
          <p:nvPr/>
        </p:nvSpPr>
        <p:spPr>
          <a:xfrm>
            <a:off x="8125836" y="3779639"/>
            <a:ext cx="2712537" cy="523220"/>
          </a:xfrm>
          <a:prstGeom prst="rect">
            <a:avLst/>
          </a:prstGeom>
          <a:solidFill>
            <a:schemeClr val="bg1"/>
          </a:solidFill>
        </p:spPr>
        <p:txBody>
          <a:bodyPr wrap="none" rtlCol="0">
            <a:spAutoFit/>
          </a:bodyPr>
          <a:lstStyle/>
          <a:p>
            <a:r>
              <a:rPr lang="en-US" sz="2800" dirty="0"/>
              <a:t>Energy measured</a:t>
            </a:r>
          </a:p>
        </p:txBody>
      </p:sp>
      <p:sp>
        <p:nvSpPr>
          <p:cNvPr id="7" name="TextBox 6">
            <a:extLst>
              <a:ext uri="{FF2B5EF4-FFF2-40B4-BE49-F238E27FC236}">
                <a16:creationId xmlns:a16="http://schemas.microsoft.com/office/drawing/2014/main" id="{0113A7E9-49CB-A34D-858B-6EC6E8D3A586}"/>
              </a:ext>
            </a:extLst>
          </p:cNvPr>
          <p:cNvSpPr txBox="1"/>
          <p:nvPr/>
        </p:nvSpPr>
        <p:spPr>
          <a:xfrm>
            <a:off x="6858002" y="2471350"/>
            <a:ext cx="4453399" cy="430887"/>
          </a:xfrm>
          <a:prstGeom prst="rect">
            <a:avLst/>
          </a:prstGeom>
          <a:noFill/>
        </p:spPr>
        <p:txBody>
          <a:bodyPr wrap="none" lIns="0" tIns="0" rIns="0" bIns="0" rtlCol="0">
            <a:spAutoFit/>
          </a:bodyPr>
          <a:lstStyle/>
          <a:p>
            <a:r>
              <a:rPr lang="en-US" sz="2800" dirty="0"/>
              <a:t>H = h</a:t>
            </a:r>
            <a:r>
              <a:rPr lang="en-US" sz="2800" baseline="-25000" dirty="0"/>
              <a:t>1</a:t>
            </a:r>
            <a:r>
              <a:rPr lang="en-US" sz="2800" dirty="0"/>
              <a:t> IXYZ + h</a:t>
            </a:r>
            <a:r>
              <a:rPr lang="en-US" sz="2800" baseline="-25000" dirty="0"/>
              <a:t>2</a:t>
            </a:r>
            <a:r>
              <a:rPr lang="en-US" sz="2800" dirty="0"/>
              <a:t> XZZX + h</a:t>
            </a:r>
            <a:r>
              <a:rPr lang="en-US" sz="2800" baseline="-25000" dirty="0"/>
              <a:t>3</a:t>
            </a:r>
            <a:r>
              <a:rPr lang="en-US" sz="2800" dirty="0"/>
              <a:t> XZZY</a:t>
            </a:r>
          </a:p>
        </p:txBody>
      </p:sp>
      <p:sp>
        <p:nvSpPr>
          <p:cNvPr id="8" name="TextBox 7">
            <a:extLst>
              <a:ext uri="{FF2B5EF4-FFF2-40B4-BE49-F238E27FC236}">
                <a16:creationId xmlns:a16="http://schemas.microsoft.com/office/drawing/2014/main" id="{B755B57D-2812-2645-8A63-C2F1A3B2613B}"/>
              </a:ext>
            </a:extLst>
          </p:cNvPr>
          <p:cNvSpPr txBox="1"/>
          <p:nvPr/>
        </p:nvSpPr>
        <p:spPr>
          <a:xfrm>
            <a:off x="7143164" y="1879889"/>
            <a:ext cx="4026743" cy="523220"/>
          </a:xfrm>
          <a:prstGeom prst="rect">
            <a:avLst/>
          </a:prstGeom>
          <a:noFill/>
        </p:spPr>
        <p:txBody>
          <a:bodyPr wrap="none" rtlCol="0">
            <a:spAutoFit/>
          </a:bodyPr>
          <a:lstStyle/>
          <a:p>
            <a:r>
              <a:rPr lang="en-US" sz="2800" dirty="0"/>
              <a:t>Sample Qubit Hamiltonian</a:t>
            </a:r>
          </a:p>
        </p:txBody>
      </p:sp>
      <p:sp>
        <p:nvSpPr>
          <p:cNvPr id="9" name="Slide Number Placeholder 8">
            <a:extLst>
              <a:ext uri="{FF2B5EF4-FFF2-40B4-BE49-F238E27FC236}">
                <a16:creationId xmlns:a16="http://schemas.microsoft.com/office/drawing/2014/main" id="{99190DA9-F0F4-FF47-B4AF-03E20E2ECC7A}"/>
              </a:ext>
            </a:extLst>
          </p:cNvPr>
          <p:cNvSpPr>
            <a:spLocks noGrp="1"/>
          </p:cNvSpPr>
          <p:nvPr>
            <p:ph type="sldNum" sz="quarter" idx="12"/>
          </p:nvPr>
        </p:nvSpPr>
        <p:spPr/>
        <p:txBody>
          <a:bodyPr/>
          <a:lstStyle/>
          <a:p>
            <a:fld id="{9E9A47FF-2A8F-4AA7-9FDB-53B65097DCE9}" type="slidenum">
              <a:rPr lang="en-IN" smtClean="0"/>
              <a:t>23</a:t>
            </a:fld>
            <a:endParaRPr lang="en-IN"/>
          </a:p>
        </p:txBody>
      </p:sp>
    </p:spTree>
    <p:extLst>
      <p:ext uri="{BB962C8B-B14F-4D97-AF65-F5344CB8AC3E}">
        <p14:creationId xmlns:p14="http://schemas.microsoft.com/office/powerpoint/2010/main" val="34014431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picture containing text, indoor&#10;&#10;Description automatically generated">
            <a:extLst>
              <a:ext uri="{FF2B5EF4-FFF2-40B4-BE49-F238E27FC236}">
                <a16:creationId xmlns:a16="http://schemas.microsoft.com/office/drawing/2014/main" id="{A0117810-9E13-2948-B152-E27D34D90BC3}"/>
              </a:ext>
            </a:extLst>
          </p:cNvPr>
          <p:cNvPicPr>
            <a:picLocks noChangeAspect="1"/>
          </p:cNvPicPr>
          <p:nvPr/>
        </p:nvPicPr>
        <p:blipFill>
          <a:blip r:embed="rId2"/>
          <a:stretch>
            <a:fillRect/>
          </a:stretch>
        </p:blipFill>
        <p:spPr>
          <a:xfrm>
            <a:off x="0" y="0"/>
            <a:ext cx="7819378" cy="4446008"/>
          </a:xfrm>
          <a:prstGeom prst="rect">
            <a:avLst/>
          </a:prstGeom>
        </p:spPr>
      </p:pic>
      <p:sp>
        <p:nvSpPr>
          <p:cNvPr id="3" name="Slide Number Placeholder 2">
            <a:extLst>
              <a:ext uri="{FF2B5EF4-FFF2-40B4-BE49-F238E27FC236}">
                <a16:creationId xmlns:a16="http://schemas.microsoft.com/office/drawing/2014/main" id="{EDB96C8B-2A29-8B43-BCE7-0528159EFC40}"/>
              </a:ext>
            </a:extLst>
          </p:cNvPr>
          <p:cNvSpPr>
            <a:spLocks noGrp="1"/>
          </p:cNvSpPr>
          <p:nvPr>
            <p:ph type="sldNum" sz="quarter" idx="12"/>
          </p:nvPr>
        </p:nvSpPr>
        <p:spPr/>
        <p:txBody>
          <a:bodyPr/>
          <a:lstStyle/>
          <a:p>
            <a:fld id="{9E9A47FF-2A8F-4AA7-9FDB-53B65097DCE9}" type="slidenum">
              <a:rPr lang="en-IN" smtClean="0"/>
              <a:t>24</a:t>
            </a:fld>
            <a:endParaRPr lang="en-IN"/>
          </a:p>
        </p:txBody>
      </p:sp>
      <p:pic>
        <p:nvPicPr>
          <p:cNvPr id="5" name="Picture 4" descr="Diagram&#10;&#10;Description automatically generated">
            <a:extLst>
              <a:ext uri="{FF2B5EF4-FFF2-40B4-BE49-F238E27FC236}">
                <a16:creationId xmlns:a16="http://schemas.microsoft.com/office/drawing/2014/main" id="{61039D06-5BD6-E64A-BA63-3C8CD0981F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06328" y="1780866"/>
            <a:ext cx="4185672" cy="4248615"/>
          </a:xfrm>
          <a:prstGeom prst="rect">
            <a:avLst/>
          </a:prstGeom>
        </p:spPr>
      </p:pic>
      <p:sp>
        <p:nvSpPr>
          <p:cNvPr id="6" name="TextBox 5">
            <a:extLst>
              <a:ext uri="{FF2B5EF4-FFF2-40B4-BE49-F238E27FC236}">
                <a16:creationId xmlns:a16="http://schemas.microsoft.com/office/drawing/2014/main" id="{AA38C41B-87E2-014D-8A68-216F459CD2ED}"/>
              </a:ext>
            </a:extLst>
          </p:cNvPr>
          <p:cNvSpPr txBox="1"/>
          <p:nvPr/>
        </p:nvSpPr>
        <p:spPr>
          <a:xfrm>
            <a:off x="8482237" y="1054556"/>
            <a:ext cx="3233854" cy="646331"/>
          </a:xfrm>
          <a:prstGeom prst="rect">
            <a:avLst/>
          </a:prstGeom>
          <a:solidFill>
            <a:schemeClr val="accent2">
              <a:lumMod val="75000"/>
            </a:schemeClr>
          </a:solidFill>
        </p:spPr>
        <p:txBody>
          <a:bodyPr wrap="square" rtlCol="0">
            <a:spAutoFit/>
          </a:bodyPr>
          <a:lstStyle/>
          <a:p>
            <a:pPr algn="ctr"/>
            <a:r>
              <a:rPr lang="en-US" dirty="0">
                <a:solidFill>
                  <a:schemeClr val="bg1"/>
                </a:solidFill>
              </a:rPr>
              <a:t>Simultaneous Perturbation Stochastic Approximation (SPSA)</a:t>
            </a:r>
          </a:p>
        </p:txBody>
      </p:sp>
      <p:sp>
        <p:nvSpPr>
          <p:cNvPr id="7" name="TextBox 6">
            <a:extLst>
              <a:ext uri="{FF2B5EF4-FFF2-40B4-BE49-F238E27FC236}">
                <a16:creationId xmlns:a16="http://schemas.microsoft.com/office/drawing/2014/main" id="{8DAD945A-694B-5143-9106-D5E998697793}"/>
              </a:ext>
            </a:extLst>
          </p:cNvPr>
          <p:cNvSpPr txBox="1"/>
          <p:nvPr/>
        </p:nvSpPr>
        <p:spPr>
          <a:xfrm>
            <a:off x="1025609" y="6351376"/>
            <a:ext cx="3275320" cy="307777"/>
          </a:xfrm>
          <a:prstGeom prst="rect">
            <a:avLst/>
          </a:prstGeom>
          <a:noFill/>
        </p:spPr>
        <p:txBody>
          <a:bodyPr wrap="none" rtlCol="0">
            <a:spAutoFit/>
          </a:bodyPr>
          <a:lstStyle/>
          <a:p>
            <a:r>
              <a:rPr lang="en-US" sz="1400" dirty="0" err="1"/>
              <a:t>Kandala</a:t>
            </a:r>
            <a:r>
              <a:rPr lang="en-US" sz="1400" dirty="0"/>
              <a:t> et al, Nature, </a:t>
            </a:r>
            <a:r>
              <a:rPr lang="en-US" sz="1400" b="1" dirty="0"/>
              <a:t>549</a:t>
            </a:r>
            <a:r>
              <a:rPr lang="en-US" sz="1400" dirty="0"/>
              <a:t>, 242-246 (2017)</a:t>
            </a:r>
          </a:p>
        </p:txBody>
      </p:sp>
      <p:sp>
        <p:nvSpPr>
          <p:cNvPr id="8" name="TextBox 7">
            <a:extLst>
              <a:ext uri="{FF2B5EF4-FFF2-40B4-BE49-F238E27FC236}">
                <a16:creationId xmlns:a16="http://schemas.microsoft.com/office/drawing/2014/main" id="{A3AF6CA8-F87D-C941-9440-B5DD8BD45083}"/>
              </a:ext>
            </a:extLst>
          </p:cNvPr>
          <p:cNvSpPr txBox="1"/>
          <p:nvPr/>
        </p:nvSpPr>
        <p:spPr>
          <a:xfrm>
            <a:off x="529281" y="4798527"/>
            <a:ext cx="6596348" cy="1200329"/>
          </a:xfrm>
          <a:prstGeom prst="rect">
            <a:avLst/>
          </a:prstGeom>
          <a:solidFill>
            <a:schemeClr val="accent5">
              <a:lumMod val="20000"/>
              <a:lumOff val="80000"/>
            </a:schemeClr>
          </a:solidFill>
        </p:spPr>
        <p:txBody>
          <a:bodyPr wrap="square" rtlCol="0">
            <a:spAutoFit/>
          </a:bodyPr>
          <a:lstStyle/>
          <a:p>
            <a:pPr algn="ctr"/>
            <a:r>
              <a:rPr lang="en-US" dirty="0"/>
              <a:t>Key take-aways</a:t>
            </a:r>
          </a:p>
          <a:p>
            <a:pPr marL="342900" indent="-342900">
              <a:buAutoNum type="arabicPeriod"/>
            </a:pPr>
            <a:r>
              <a:rPr lang="en-US" dirty="0"/>
              <a:t>Reduce number of calls to quantum computer</a:t>
            </a:r>
          </a:p>
          <a:p>
            <a:pPr marL="342900" indent="-342900">
              <a:buAutoNum type="arabicPeriod"/>
            </a:pPr>
            <a:r>
              <a:rPr lang="en-US" dirty="0"/>
              <a:t>Gradient approx. (SPSA): two calls per iteration irrespective of optimization dimension </a:t>
            </a:r>
          </a:p>
        </p:txBody>
      </p:sp>
    </p:spTree>
    <p:extLst>
      <p:ext uri="{BB962C8B-B14F-4D97-AF65-F5344CB8AC3E}">
        <p14:creationId xmlns:p14="http://schemas.microsoft.com/office/powerpoint/2010/main" val="35359339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512EF-A88E-D640-B050-3376E4B70482}"/>
              </a:ext>
            </a:extLst>
          </p:cNvPr>
          <p:cNvSpPr>
            <a:spLocks noGrp="1"/>
          </p:cNvSpPr>
          <p:nvPr>
            <p:ph type="title"/>
          </p:nvPr>
        </p:nvSpPr>
        <p:spPr/>
        <p:txBody>
          <a:bodyPr>
            <a:normAutofit/>
          </a:bodyPr>
          <a:lstStyle/>
          <a:p>
            <a:r>
              <a:rPr lang="en-US" sz="4800" dirty="0"/>
              <a:t>Quantum Generative Adversarial Networks (</a:t>
            </a:r>
            <a:r>
              <a:rPr lang="en-US" sz="4800" dirty="0" err="1"/>
              <a:t>qGANs</a:t>
            </a:r>
            <a:r>
              <a:rPr lang="en-US" sz="4800" dirty="0"/>
              <a:t>)	</a:t>
            </a:r>
          </a:p>
        </p:txBody>
      </p:sp>
      <p:sp>
        <p:nvSpPr>
          <p:cNvPr id="3" name="Text Placeholder 2">
            <a:extLst>
              <a:ext uri="{FF2B5EF4-FFF2-40B4-BE49-F238E27FC236}">
                <a16:creationId xmlns:a16="http://schemas.microsoft.com/office/drawing/2014/main" id="{0B66478C-5D3A-E144-9817-77FB17973A83}"/>
              </a:ext>
            </a:extLst>
          </p:cNvPr>
          <p:cNvSpPr>
            <a:spLocks noGrp="1"/>
          </p:cNvSpPr>
          <p:nvPr>
            <p:ph type="body" idx="1"/>
          </p:nvPr>
        </p:nvSpPr>
        <p:spPr/>
        <p:txBody>
          <a:bodyPr/>
          <a:lstStyle/>
          <a:p>
            <a:r>
              <a:rPr lang="en-US" dirty="0"/>
              <a:t>Application: Option Pricing in Finance</a:t>
            </a:r>
          </a:p>
        </p:txBody>
      </p:sp>
      <p:sp>
        <p:nvSpPr>
          <p:cNvPr id="4" name="Slide Number Placeholder 3">
            <a:extLst>
              <a:ext uri="{FF2B5EF4-FFF2-40B4-BE49-F238E27FC236}">
                <a16:creationId xmlns:a16="http://schemas.microsoft.com/office/drawing/2014/main" id="{9C820891-9265-A941-8FE9-2F8508FF414B}"/>
              </a:ext>
            </a:extLst>
          </p:cNvPr>
          <p:cNvSpPr>
            <a:spLocks noGrp="1"/>
          </p:cNvSpPr>
          <p:nvPr>
            <p:ph type="sldNum" sz="quarter" idx="12"/>
          </p:nvPr>
        </p:nvSpPr>
        <p:spPr/>
        <p:txBody>
          <a:bodyPr/>
          <a:lstStyle/>
          <a:p>
            <a:fld id="{9E9A47FF-2A8F-4AA7-9FDB-53B65097DCE9}" type="slidenum">
              <a:rPr lang="en-IN" smtClean="0"/>
              <a:t>25</a:t>
            </a:fld>
            <a:endParaRPr lang="en-IN"/>
          </a:p>
        </p:txBody>
      </p:sp>
    </p:spTree>
    <p:extLst>
      <p:ext uri="{BB962C8B-B14F-4D97-AF65-F5344CB8AC3E}">
        <p14:creationId xmlns:p14="http://schemas.microsoft.com/office/powerpoint/2010/main" val="27381991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ounded Rectangle 39">
            <a:extLst>
              <a:ext uri="{FF2B5EF4-FFF2-40B4-BE49-F238E27FC236}">
                <a16:creationId xmlns:a16="http://schemas.microsoft.com/office/drawing/2014/main" id="{062321A8-6E13-D949-B651-DEBC89BD6659}"/>
              </a:ext>
            </a:extLst>
          </p:cNvPr>
          <p:cNvSpPr/>
          <p:nvPr/>
        </p:nvSpPr>
        <p:spPr>
          <a:xfrm>
            <a:off x="6167611" y="4466868"/>
            <a:ext cx="4630487" cy="1888688"/>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ounded Rectangle 31">
            <a:extLst>
              <a:ext uri="{FF2B5EF4-FFF2-40B4-BE49-F238E27FC236}">
                <a16:creationId xmlns:a16="http://schemas.microsoft.com/office/drawing/2014/main" id="{45CDBB90-23A1-B049-86DD-C9FC21232C36}"/>
              </a:ext>
            </a:extLst>
          </p:cNvPr>
          <p:cNvSpPr/>
          <p:nvPr/>
        </p:nvSpPr>
        <p:spPr>
          <a:xfrm>
            <a:off x="1393902" y="4512112"/>
            <a:ext cx="4630487" cy="1888688"/>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6A5426A-DDE5-2843-94F8-69B7DE405225}"/>
              </a:ext>
            </a:extLst>
          </p:cNvPr>
          <p:cNvSpPr>
            <a:spLocks noGrp="1"/>
          </p:cNvSpPr>
          <p:nvPr>
            <p:ph type="title"/>
          </p:nvPr>
        </p:nvSpPr>
        <p:spPr/>
        <p:txBody>
          <a:bodyPr/>
          <a:lstStyle/>
          <a:p>
            <a:r>
              <a:rPr lang="en-US" dirty="0"/>
              <a:t>Generative Adversarial Networks (GANs)</a:t>
            </a:r>
          </a:p>
        </p:txBody>
      </p:sp>
      <p:grpSp>
        <p:nvGrpSpPr>
          <p:cNvPr id="27" name="Group 26">
            <a:extLst>
              <a:ext uri="{FF2B5EF4-FFF2-40B4-BE49-F238E27FC236}">
                <a16:creationId xmlns:a16="http://schemas.microsoft.com/office/drawing/2014/main" id="{E3731E25-6DEF-4846-BDDF-5E81B2174310}"/>
              </a:ext>
            </a:extLst>
          </p:cNvPr>
          <p:cNvGrpSpPr/>
          <p:nvPr/>
        </p:nvGrpSpPr>
        <p:grpSpPr>
          <a:xfrm>
            <a:off x="2921620" y="1690688"/>
            <a:ext cx="6709316" cy="2635985"/>
            <a:chOff x="178420" y="1438507"/>
            <a:chExt cx="7069873" cy="2843561"/>
          </a:xfrm>
        </p:grpSpPr>
        <p:sp>
          <p:nvSpPr>
            <p:cNvPr id="25" name="Rectangle 24">
              <a:extLst>
                <a:ext uri="{FF2B5EF4-FFF2-40B4-BE49-F238E27FC236}">
                  <a16:creationId xmlns:a16="http://schemas.microsoft.com/office/drawing/2014/main" id="{2A389EC0-B744-3E45-944F-F8B510A78965}"/>
                </a:ext>
              </a:extLst>
            </p:cNvPr>
            <p:cNvSpPr/>
            <p:nvPr/>
          </p:nvSpPr>
          <p:spPr>
            <a:xfrm>
              <a:off x="178420" y="1438507"/>
              <a:ext cx="7069873" cy="2843561"/>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1"/>
            <a:lstStyle/>
            <a:p>
              <a:pPr algn="ctr"/>
              <a:r>
                <a:rPr lang="en-US" dirty="0">
                  <a:solidFill>
                    <a:schemeClr val="accent2">
                      <a:lumMod val="75000"/>
                    </a:schemeClr>
                  </a:solidFill>
                </a:rPr>
                <a:t>Idea: Training process</a:t>
              </a:r>
            </a:p>
          </p:txBody>
        </p:sp>
        <p:grpSp>
          <p:nvGrpSpPr>
            <p:cNvPr id="33" name="Group 32">
              <a:extLst>
                <a:ext uri="{FF2B5EF4-FFF2-40B4-BE49-F238E27FC236}">
                  <a16:creationId xmlns:a16="http://schemas.microsoft.com/office/drawing/2014/main" id="{72DAEE74-5C93-D446-AA5E-B4E7AE76EEE4}"/>
                </a:ext>
              </a:extLst>
            </p:cNvPr>
            <p:cNvGrpSpPr/>
            <p:nvPr/>
          </p:nvGrpSpPr>
          <p:grpSpPr>
            <a:xfrm>
              <a:off x="334536" y="1729086"/>
              <a:ext cx="6855957" cy="2271413"/>
              <a:chOff x="1152790" y="1577362"/>
              <a:chExt cx="11389813" cy="3033351"/>
            </a:xfrm>
          </p:grpSpPr>
          <p:sp>
            <p:nvSpPr>
              <p:cNvPr id="3" name="Rounded Rectangle 2">
                <a:extLst>
                  <a:ext uri="{FF2B5EF4-FFF2-40B4-BE49-F238E27FC236}">
                    <a16:creationId xmlns:a16="http://schemas.microsoft.com/office/drawing/2014/main" id="{D674C421-3BCC-0846-A682-F70D5818849F}"/>
                  </a:ext>
                </a:extLst>
              </p:cNvPr>
              <p:cNvSpPr/>
              <p:nvPr/>
            </p:nvSpPr>
            <p:spPr>
              <a:xfrm>
                <a:off x="1152790" y="3284674"/>
                <a:ext cx="2001894" cy="1326039"/>
              </a:xfrm>
              <a:prstGeom prst="round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Generator (G)</a:t>
                </a:r>
              </a:p>
            </p:txBody>
          </p:sp>
          <p:sp>
            <p:nvSpPr>
              <p:cNvPr id="4" name="Rounded Rectangle 3">
                <a:extLst>
                  <a:ext uri="{FF2B5EF4-FFF2-40B4-BE49-F238E27FC236}">
                    <a16:creationId xmlns:a16="http://schemas.microsoft.com/office/drawing/2014/main" id="{9ADA248B-4ED9-8D4D-AA46-A7336734F97D}"/>
                  </a:ext>
                </a:extLst>
              </p:cNvPr>
              <p:cNvSpPr/>
              <p:nvPr/>
            </p:nvSpPr>
            <p:spPr>
              <a:xfrm>
                <a:off x="6210861" y="3137696"/>
                <a:ext cx="2268839" cy="1473017"/>
              </a:xfrm>
              <a:prstGeom prst="roundRect">
                <a:avLst/>
              </a:prstGeom>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dirty="0"/>
                  <a:t>Discriminator (D)</a:t>
                </a:r>
              </a:p>
            </p:txBody>
          </p:sp>
          <p:sp>
            <p:nvSpPr>
              <p:cNvPr id="5" name="Rectangle 4">
                <a:extLst>
                  <a:ext uri="{FF2B5EF4-FFF2-40B4-BE49-F238E27FC236}">
                    <a16:creationId xmlns:a16="http://schemas.microsoft.com/office/drawing/2014/main" id="{E543EE45-B41E-FE43-AB77-3DEC701B6FF3}"/>
                  </a:ext>
                </a:extLst>
              </p:cNvPr>
              <p:cNvSpPr/>
              <p:nvPr/>
            </p:nvSpPr>
            <p:spPr>
              <a:xfrm>
                <a:off x="4333461" y="3071190"/>
                <a:ext cx="218661" cy="516836"/>
              </a:xfrm>
              <a:prstGeom prst="rect">
                <a:avLst/>
              </a:prstGeom>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4DAE9CDB-F4D5-6542-AC91-4C6D93CC4DE6}"/>
                  </a:ext>
                </a:extLst>
              </p:cNvPr>
              <p:cNvSpPr/>
              <p:nvPr/>
            </p:nvSpPr>
            <p:spPr>
              <a:xfrm>
                <a:off x="4389781" y="3150704"/>
                <a:ext cx="218661" cy="516836"/>
              </a:xfrm>
              <a:prstGeom prst="rect">
                <a:avLst/>
              </a:prstGeom>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B5F4C3B-AA38-C94F-9B54-9195955968B1}"/>
                  </a:ext>
                </a:extLst>
              </p:cNvPr>
              <p:cNvSpPr/>
              <p:nvPr/>
            </p:nvSpPr>
            <p:spPr>
              <a:xfrm>
                <a:off x="4465979" y="3240158"/>
                <a:ext cx="218661" cy="516836"/>
              </a:xfrm>
              <a:prstGeom prst="rect">
                <a:avLst/>
              </a:prstGeom>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50AB3E03-1AD8-D548-A61E-895CA325E80F}"/>
                  </a:ext>
                </a:extLst>
              </p:cNvPr>
              <p:cNvSpPr/>
              <p:nvPr/>
            </p:nvSpPr>
            <p:spPr>
              <a:xfrm>
                <a:off x="4558745" y="3342863"/>
                <a:ext cx="218661" cy="516836"/>
              </a:xfrm>
              <a:prstGeom prst="rect">
                <a:avLst/>
              </a:prstGeom>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E9E2CE2B-D6B3-6747-A46A-FE943FAAC06A}"/>
                  </a:ext>
                </a:extLst>
              </p:cNvPr>
              <p:cNvSpPr/>
              <p:nvPr/>
            </p:nvSpPr>
            <p:spPr>
              <a:xfrm>
                <a:off x="4661450" y="3465446"/>
                <a:ext cx="218661" cy="516836"/>
              </a:xfrm>
              <a:prstGeom prst="rect">
                <a:avLst/>
              </a:prstGeom>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66959B1-2EC7-C447-81D6-A253EAAF34D9}"/>
                  </a:ext>
                </a:extLst>
              </p:cNvPr>
              <p:cNvSpPr/>
              <p:nvPr/>
            </p:nvSpPr>
            <p:spPr>
              <a:xfrm>
                <a:off x="4764155" y="3617846"/>
                <a:ext cx="218661" cy="516836"/>
              </a:xfrm>
              <a:prstGeom prst="rect">
                <a:avLst/>
              </a:prstGeom>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939A020-EAA6-A14B-846C-B3BA1A085290}"/>
                  </a:ext>
                </a:extLst>
              </p:cNvPr>
              <p:cNvSpPr/>
              <p:nvPr/>
            </p:nvSpPr>
            <p:spPr>
              <a:xfrm>
                <a:off x="4846982" y="3770246"/>
                <a:ext cx="218661" cy="516836"/>
              </a:xfrm>
              <a:prstGeom prst="rect">
                <a:avLst/>
              </a:prstGeom>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2" name="Right Arrow 11">
                <a:extLst>
                  <a:ext uri="{FF2B5EF4-FFF2-40B4-BE49-F238E27FC236}">
                    <a16:creationId xmlns:a16="http://schemas.microsoft.com/office/drawing/2014/main" id="{DBDEFD0B-11A2-E647-8977-8C161C8FC489}"/>
                  </a:ext>
                </a:extLst>
              </p:cNvPr>
              <p:cNvSpPr/>
              <p:nvPr/>
            </p:nvSpPr>
            <p:spPr>
              <a:xfrm rot="20771289">
                <a:off x="3255891" y="3727605"/>
                <a:ext cx="899493" cy="293200"/>
              </a:xfrm>
              <a:prstGeom prst="rightArrow">
                <a:avLst/>
              </a:prstGeom>
              <a:ln>
                <a:solidFill>
                  <a:schemeClr val="tx1"/>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13" name="Right Arrow 12">
                <a:extLst>
                  <a:ext uri="{FF2B5EF4-FFF2-40B4-BE49-F238E27FC236}">
                    <a16:creationId xmlns:a16="http://schemas.microsoft.com/office/drawing/2014/main" id="{31785680-67EE-D34D-A692-4989C2A1F3CF}"/>
                  </a:ext>
                </a:extLst>
              </p:cNvPr>
              <p:cNvSpPr/>
              <p:nvPr/>
            </p:nvSpPr>
            <p:spPr>
              <a:xfrm rot="593489">
                <a:off x="5166303" y="3550489"/>
                <a:ext cx="859977" cy="293200"/>
              </a:xfrm>
              <a:prstGeom prst="rightArrow">
                <a:avLst/>
              </a:prstGeom>
              <a:ln>
                <a:solidFill>
                  <a:schemeClr val="tx1"/>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14" name="TextBox 13">
                <a:extLst>
                  <a:ext uri="{FF2B5EF4-FFF2-40B4-BE49-F238E27FC236}">
                    <a16:creationId xmlns:a16="http://schemas.microsoft.com/office/drawing/2014/main" id="{55400654-9440-8B49-92DB-5C889FC763BF}"/>
                  </a:ext>
                </a:extLst>
              </p:cNvPr>
              <p:cNvSpPr txBox="1"/>
              <p:nvPr/>
            </p:nvSpPr>
            <p:spPr>
              <a:xfrm>
                <a:off x="3759998" y="2544476"/>
                <a:ext cx="1696887" cy="369917"/>
              </a:xfrm>
              <a:prstGeom prst="rect">
                <a:avLst/>
              </a:prstGeom>
              <a:solidFill>
                <a:schemeClr val="bg1"/>
              </a:solidFill>
              <a:ln>
                <a:solidFill>
                  <a:schemeClr val="tx1"/>
                </a:solidFill>
              </a:ln>
            </p:spPr>
            <p:txBody>
              <a:bodyPr wrap="none" rtlCol="0">
                <a:spAutoFit/>
              </a:bodyPr>
              <a:lstStyle/>
              <a:p>
                <a:pPr algn="ctr"/>
                <a:r>
                  <a:rPr lang="en-US" sz="1200" dirty="0"/>
                  <a:t>Data samples</a:t>
                </a:r>
              </a:p>
            </p:txBody>
          </p:sp>
          <p:sp>
            <p:nvSpPr>
              <p:cNvPr id="15" name="Rectangle 14">
                <a:extLst>
                  <a:ext uri="{FF2B5EF4-FFF2-40B4-BE49-F238E27FC236}">
                    <a16:creationId xmlns:a16="http://schemas.microsoft.com/office/drawing/2014/main" id="{61426D71-E317-A443-802C-74158EF62A4D}"/>
                  </a:ext>
                </a:extLst>
              </p:cNvPr>
              <p:cNvSpPr/>
              <p:nvPr/>
            </p:nvSpPr>
            <p:spPr>
              <a:xfrm>
                <a:off x="8617226" y="1694005"/>
                <a:ext cx="218661" cy="516836"/>
              </a:xfrm>
              <a:prstGeom prst="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597D91F-3E80-AD4F-A352-CB7AA67378B8}"/>
                  </a:ext>
                </a:extLst>
              </p:cNvPr>
              <p:cNvSpPr/>
              <p:nvPr/>
            </p:nvSpPr>
            <p:spPr>
              <a:xfrm>
                <a:off x="8676750" y="1786769"/>
                <a:ext cx="218661" cy="516836"/>
              </a:xfrm>
              <a:prstGeom prst="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CEB097D-D69D-214B-9C6C-96DED24C6349}"/>
                  </a:ext>
                </a:extLst>
              </p:cNvPr>
              <p:cNvSpPr/>
              <p:nvPr/>
            </p:nvSpPr>
            <p:spPr>
              <a:xfrm>
                <a:off x="8763000" y="1892787"/>
                <a:ext cx="218661" cy="516836"/>
              </a:xfrm>
              <a:prstGeom prst="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488EDB7-4D45-CB43-98D4-A471495DAA42}"/>
                  </a:ext>
                </a:extLst>
              </p:cNvPr>
              <p:cNvSpPr/>
              <p:nvPr/>
            </p:nvSpPr>
            <p:spPr>
              <a:xfrm>
                <a:off x="8855765" y="1998805"/>
                <a:ext cx="218661" cy="516836"/>
              </a:xfrm>
              <a:prstGeom prst="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EACC9AF0-0DEF-824C-9222-175C7697AD59}"/>
                  </a:ext>
                </a:extLst>
              </p:cNvPr>
              <p:cNvSpPr/>
              <p:nvPr/>
            </p:nvSpPr>
            <p:spPr>
              <a:xfrm>
                <a:off x="8965095" y="2122521"/>
                <a:ext cx="218661" cy="516836"/>
              </a:xfrm>
              <a:prstGeom prst="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FFA4BEB2-AE23-4749-8F19-469F29228645}"/>
                  </a:ext>
                </a:extLst>
              </p:cNvPr>
              <p:cNvSpPr/>
              <p:nvPr/>
            </p:nvSpPr>
            <p:spPr>
              <a:xfrm>
                <a:off x="9064376" y="2243969"/>
                <a:ext cx="218661" cy="516836"/>
              </a:xfrm>
              <a:prstGeom prst="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3426C81D-FCD3-B741-9449-16421E6E6241}"/>
                  </a:ext>
                </a:extLst>
              </p:cNvPr>
              <p:cNvSpPr/>
              <p:nvPr/>
            </p:nvSpPr>
            <p:spPr>
              <a:xfrm>
                <a:off x="9183756" y="2409623"/>
                <a:ext cx="218661" cy="516836"/>
              </a:xfrm>
              <a:prstGeom prst="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67A5DFF4-6B37-9249-BFD4-4AE8DDF30F34}"/>
                  </a:ext>
                </a:extLst>
              </p:cNvPr>
              <p:cNvSpPr/>
              <p:nvPr/>
            </p:nvSpPr>
            <p:spPr>
              <a:xfrm>
                <a:off x="9272987" y="2554354"/>
                <a:ext cx="218661" cy="516836"/>
              </a:xfrm>
              <a:prstGeom prst="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3" name="Right Arrow 22">
                <a:extLst>
                  <a:ext uri="{FF2B5EF4-FFF2-40B4-BE49-F238E27FC236}">
                    <a16:creationId xmlns:a16="http://schemas.microsoft.com/office/drawing/2014/main" id="{DC1A5222-F9C2-9A4B-8954-22B8B5110751}"/>
                  </a:ext>
                </a:extLst>
              </p:cNvPr>
              <p:cNvSpPr/>
              <p:nvPr/>
            </p:nvSpPr>
            <p:spPr>
              <a:xfrm rot="8136852">
                <a:off x="7737668" y="2679081"/>
                <a:ext cx="859977" cy="293200"/>
              </a:xfrm>
              <a:prstGeom prst="rightArrow">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4" name="TextBox 23">
                <a:extLst>
                  <a:ext uri="{FF2B5EF4-FFF2-40B4-BE49-F238E27FC236}">
                    <a16:creationId xmlns:a16="http://schemas.microsoft.com/office/drawing/2014/main" id="{B0641C5A-855D-FD4D-A47A-41DB50CB6059}"/>
                  </a:ext>
                </a:extLst>
              </p:cNvPr>
              <p:cNvSpPr txBox="1"/>
              <p:nvPr/>
            </p:nvSpPr>
            <p:spPr>
              <a:xfrm>
                <a:off x="9293084" y="1577362"/>
                <a:ext cx="3249519" cy="665079"/>
              </a:xfrm>
              <a:prstGeom prst="rect">
                <a:avLst/>
              </a:prstGeom>
              <a:solidFill>
                <a:schemeClr val="bg1"/>
              </a:solidFill>
              <a:ln>
                <a:solidFill>
                  <a:schemeClr val="tx1"/>
                </a:solidFill>
              </a:ln>
            </p:spPr>
            <p:txBody>
              <a:bodyPr wrap="square" rtlCol="0">
                <a:spAutoFit/>
              </a:bodyPr>
              <a:lstStyle/>
              <a:p>
                <a:pPr algn="ctr"/>
                <a:r>
                  <a:rPr lang="en-US" sz="1200" dirty="0"/>
                  <a:t>Training (real) data samples</a:t>
                </a:r>
              </a:p>
            </p:txBody>
          </p:sp>
          <p:cxnSp>
            <p:nvCxnSpPr>
              <p:cNvPr id="26" name="Straight Arrow Connector 25">
                <a:extLst>
                  <a:ext uri="{FF2B5EF4-FFF2-40B4-BE49-F238E27FC236}">
                    <a16:creationId xmlns:a16="http://schemas.microsoft.com/office/drawing/2014/main" id="{B7271581-7799-614F-86BD-D5AF88893DCF}"/>
                  </a:ext>
                </a:extLst>
              </p:cNvPr>
              <p:cNvCxnSpPr>
                <a:cxnSpLocks/>
              </p:cNvCxnSpPr>
              <p:nvPr/>
            </p:nvCxnSpPr>
            <p:spPr>
              <a:xfrm>
                <a:off x="8737161" y="4010408"/>
                <a:ext cx="1122233" cy="0"/>
              </a:xfrm>
              <a:prstGeom prst="straightConnector1">
                <a:avLst/>
              </a:prstGeom>
              <a:ln w="539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702767AE-6AB5-2D49-AE10-29A3FF332B4E}"/>
                  </a:ext>
                </a:extLst>
              </p:cNvPr>
              <p:cNvSpPr txBox="1"/>
              <p:nvPr/>
            </p:nvSpPr>
            <p:spPr>
              <a:xfrm>
                <a:off x="9990389" y="3811276"/>
                <a:ext cx="1487774" cy="411020"/>
              </a:xfrm>
              <a:prstGeom prst="rect">
                <a:avLst/>
              </a:prstGeom>
              <a:solidFill>
                <a:schemeClr val="accent4">
                  <a:lumMod val="40000"/>
                  <a:lumOff val="60000"/>
                </a:schemeClr>
              </a:solidFill>
              <a:ln>
                <a:solidFill>
                  <a:schemeClr val="tx1"/>
                </a:solidFill>
              </a:ln>
            </p:spPr>
            <p:txBody>
              <a:bodyPr wrap="none" rtlCol="0">
                <a:spAutoFit/>
              </a:bodyPr>
              <a:lstStyle/>
              <a:p>
                <a:pPr algn="ctr"/>
                <a:r>
                  <a:rPr lang="en-US" sz="1400" dirty="0"/>
                  <a:t>Real/Fake</a:t>
                </a:r>
              </a:p>
            </p:txBody>
          </p:sp>
        </p:grpSp>
      </p:grpSp>
      <p:sp>
        <p:nvSpPr>
          <p:cNvPr id="34" name="Slide Number Placeholder 33">
            <a:extLst>
              <a:ext uri="{FF2B5EF4-FFF2-40B4-BE49-F238E27FC236}">
                <a16:creationId xmlns:a16="http://schemas.microsoft.com/office/drawing/2014/main" id="{435C2F06-CB05-7C4B-B264-52D7EB3F9262}"/>
              </a:ext>
            </a:extLst>
          </p:cNvPr>
          <p:cNvSpPr>
            <a:spLocks noGrp="1"/>
          </p:cNvSpPr>
          <p:nvPr>
            <p:ph type="sldNum" sz="quarter" idx="12"/>
          </p:nvPr>
        </p:nvSpPr>
        <p:spPr/>
        <p:txBody>
          <a:bodyPr/>
          <a:lstStyle/>
          <a:p>
            <a:fld id="{9E9A47FF-2A8F-4AA7-9FDB-53B65097DCE9}" type="slidenum">
              <a:rPr lang="en-IN" smtClean="0"/>
              <a:t>26</a:t>
            </a:fld>
            <a:endParaRPr lang="en-IN" dirty="0"/>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FDC95017-7E63-DB4A-88A8-50720EE3724D}"/>
                  </a:ext>
                </a:extLst>
              </p:cNvPr>
              <p:cNvSpPr txBox="1"/>
              <p:nvPr/>
            </p:nvSpPr>
            <p:spPr>
              <a:xfrm>
                <a:off x="1553304" y="5066883"/>
                <a:ext cx="4054773" cy="351250"/>
              </a:xfrm>
              <a:prstGeom prst="rect">
                <a:avLst/>
              </a:prstGeom>
              <a:noFill/>
            </p:spPr>
            <p:txBody>
              <a:bodyPr wrap="square" lIns="0" tIns="0" rIns="0" bIns="0" rtlCol="0">
                <a:spAutoFit/>
              </a:bodyPr>
              <a:lstStyle/>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𝐺</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𝜙</m:t>
                        </m:r>
                        <m:r>
                          <a:rPr lang="en-US" b="0" i="1" smtClean="0">
                            <a:latin typeface="Cambria Math" panose="02040503050406030204" pitchFamily="18" charset="0"/>
                          </a:rPr>
                          <m:t>, </m:t>
                        </m:r>
                        <m:r>
                          <a:rPr lang="en-US" b="0" i="1" smtClean="0">
                            <a:latin typeface="Cambria Math" panose="02040503050406030204" pitchFamily="18" charset="0"/>
                          </a:rPr>
                          <m:t>𝜃</m:t>
                        </m:r>
                      </m:e>
                    </m:d>
                    <m:r>
                      <a:rPr lang="en-US" b="0" i="1" smtClean="0">
                        <a:latin typeface="Cambria Math" panose="02040503050406030204" pitchFamily="18" charset="0"/>
                      </a:rPr>
                      <m:t>=  − </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𝔼</m:t>
                        </m:r>
                      </m:e>
                      <m:sub>
                        <m:r>
                          <m:rPr>
                            <m:sty m:val="p"/>
                          </m:rPr>
                          <a:rPr lang="en-US" b="0" i="0" smtClean="0">
                            <a:latin typeface="Cambria Math" panose="02040503050406030204" pitchFamily="18" charset="0"/>
                            <a:ea typeface="Cambria Math" panose="02040503050406030204" pitchFamily="18" charset="0"/>
                          </a:rPr>
                          <m:t>z</m:t>
                        </m:r>
                        <m:r>
                          <a:rPr lang="en-US" b="0" i="0"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m:rPr>
                                <m:sty m:val="p"/>
                              </m:rPr>
                              <a:rPr lang="en-US" b="0" i="0" smtClean="0">
                                <a:latin typeface="Cambria Math" panose="02040503050406030204" pitchFamily="18" charset="0"/>
                                <a:ea typeface="Cambria Math" panose="02040503050406030204" pitchFamily="18" charset="0"/>
                              </a:rPr>
                              <m:t>p</m:t>
                            </m:r>
                          </m:e>
                          <m:sub>
                            <m:r>
                              <m:rPr>
                                <m:sty m:val="p"/>
                              </m:rPr>
                              <a:rPr lang="en-US" b="0" i="0" smtClean="0">
                                <a:latin typeface="Cambria Math" panose="02040503050406030204" pitchFamily="18" charset="0"/>
                                <a:ea typeface="Cambria Math" panose="02040503050406030204" pitchFamily="18" charset="0"/>
                              </a:rPr>
                              <m:t>prior</m:t>
                            </m:r>
                          </m:sub>
                        </m:sSub>
                      </m:sub>
                    </m:sSub>
                    <m:d>
                      <m:dPr>
                        <m:begChr m:val="["/>
                        <m:endChr m:val="]"/>
                        <m:ctrlPr>
                          <a:rPr lang="en-US" b="0" i="1" smtClean="0">
                            <a:latin typeface="Cambria Math" panose="02040503050406030204" pitchFamily="18" charset="0"/>
                            <a:ea typeface="Cambria Math" panose="02040503050406030204" pitchFamily="18" charset="0"/>
                          </a:rPr>
                        </m:ctrlPr>
                      </m:dPr>
                      <m:e>
                        <m:r>
                          <m:rPr>
                            <m:sty m:val="p"/>
                          </m:rPr>
                          <a:rPr lang="en-US">
                            <a:latin typeface="Cambria Math" panose="02040503050406030204" pitchFamily="18" charset="0"/>
                            <a:ea typeface="Cambria Math" panose="02040503050406030204" pitchFamily="18" charset="0"/>
                          </a:rPr>
                          <m:t>log</m:t>
                        </m:r>
                        <m:r>
                          <a:rPr lang="en-US">
                            <a:latin typeface="Cambria Math" panose="02040503050406030204" pitchFamily="18" charset="0"/>
                            <a:ea typeface="Cambria Math" panose="02040503050406030204" pitchFamily="18" charset="0"/>
                          </a:rPr>
                          <m:t> (</m:t>
                        </m:r>
                        <m:sSub>
                          <m:sSubPr>
                            <m:ctrlPr>
                              <a:rPr lang="en-US" i="1">
                                <a:latin typeface="Cambria Math" panose="02040503050406030204" pitchFamily="18" charset="0"/>
                                <a:ea typeface="Cambria Math" panose="02040503050406030204" pitchFamily="18" charset="0"/>
                              </a:rPr>
                            </m:ctrlPr>
                          </m:sSubPr>
                          <m:e>
                            <m:r>
                              <m:rPr>
                                <m:sty m:val="p"/>
                              </m:rPr>
                              <a:rPr lang="en-US">
                                <a:latin typeface="Cambria Math" panose="02040503050406030204" pitchFamily="18" charset="0"/>
                                <a:ea typeface="Cambria Math" panose="02040503050406030204" pitchFamily="18" charset="0"/>
                              </a:rPr>
                              <m:t>D</m:t>
                            </m:r>
                          </m:e>
                          <m:sub>
                            <m:r>
                              <a:rPr lang="en-US" i="1">
                                <a:latin typeface="Cambria Math" panose="02040503050406030204" pitchFamily="18" charset="0"/>
                                <a:ea typeface="Cambria Math" panose="02040503050406030204" pitchFamily="18" charset="0"/>
                              </a:rPr>
                              <m:t>𝜙</m:t>
                            </m:r>
                            <m:r>
                              <a:rPr lang="en-US" i="1">
                                <a:latin typeface="Cambria Math" panose="02040503050406030204" pitchFamily="18" charset="0"/>
                                <a:ea typeface="Cambria Math" panose="02040503050406030204" pitchFamily="18" charset="0"/>
                              </a:rPr>
                              <m:t> </m:t>
                            </m:r>
                          </m:sub>
                        </m:sSub>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𝐺</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𝑧</m:t>
                                </m:r>
                              </m:e>
                            </m:d>
                          </m:e>
                        </m:d>
                      </m:e>
                    </m:d>
                  </m:oMath>
                </a14:m>
                <a:r>
                  <a:rPr lang="en-US" dirty="0"/>
                  <a:t>   </a:t>
                </a:r>
              </a:p>
            </p:txBody>
          </p:sp>
        </mc:Choice>
        <mc:Fallback xmlns="">
          <p:sp>
            <p:nvSpPr>
              <p:cNvPr id="28" name="TextBox 27">
                <a:extLst>
                  <a:ext uri="{FF2B5EF4-FFF2-40B4-BE49-F238E27FC236}">
                    <a16:creationId xmlns:a16="http://schemas.microsoft.com/office/drawing/2014/main" id="{FDC95017-7E63-DB4A-88A8-50720EE3724D}"/>
                  </a:ext>
                </a:extLst>
              </p:cNvPr>
              <p:cNvSpPr txBox="1">
                <a:spLocks noRot="1" noChangeAspect="1" noMove="1" noResize="1" noEditPoints="1" noAdjustHandles="1" noChangeArrowheads="1" noChangeShapeType="1" noTextEdit="1"/>
              </p:cNvSpPr>
              <p:nvPr/>
            </p:nvSpPr>
            <p:spPr>
              <a:xfrm>
                <a:off x="1553304" y="5066883"/>
                <a:ext cx="4054773" cy="351250"/>
              </a:xfrm>
              <a:prstGeom prst="rect">
                <a:avLst/>
              </a:prstGeom>
              <a:blipFill>
                <a:blip r:embed="rId2"/>
                <a:stretch>
                  <a:fillRect l="-1875" b="-206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0C6E1A31-3892-DE48-88A5-795E8736DBAC}"/>
                  </a:ext>
                </a:extLst>
              </p:cNvPr>
              <p:cNvSpPr txBox="1"/>
              <p:nvPr/>
            </p:nvSpPr>
            <p:spPr>
              <a:xfrm>
                <a:off x="1553304" y="5520157"/>
                <a:ext cx="4471085" cy="676147"/>
              </a:xfrm>
              <a:prstGeom prst="rect">
                <a:avLst/>
              </a:prstGeom>
              <a:noFill/>
            </p:spPr>
            <p:txBody>
              <a:bodyPr wrap="square" lIns="0" tIns="0" rIns="0" bIns="0" rtlCol="0">
                <a:spAutoFit/>
              </a:bodyPr>
              <a:lstStyle/>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𝐷</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𝜙</m:t>
                        </m:r>
                        <m:r>
                          <a:rPr lang="en-US" b="0" i="1" smtClean="0">
                            <a:latin typeface="Cambria Math" panose="02040503050406030204" pitchFamily="18" charset="0"/>
                          </a:rPr>
                          <m:t>, </m:t>
                        </m:r>
                        <m:r>
                          <a:rPr lang="en-US" b="0" i="1" smtClean="0">
                            <a:latin typeface="Cambria Math" panose="02040503050406030204" pitchFamily="18" charset="0"/>
                          </a:rPr>
                          <m:t>𝜃</m:t>
                        </m:r>
                      </m:e>
                    </m:d>
                    <m:r>
                      <a:rPr lang="en-US" b="0" i="1" smtClean="0">
                        <a:latin typeface="Cambria Math" panose="02040503050406030204" pitchFamily="18" charset="0"/>
                      </a:rPr>
                      <m:t>=  </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𝔼</m:t>
                        </m:r>
                      </m:e>
                      <m:sub>
                        <m:r>
                          <m:rPr>
                            <m:sty m:val="p"/>
                          </m:rPr>
                          <a:rPr lang="en-US" b="0" i="0" smtClean="0">
                            <a:latin typeface="Cambria Math" panose="02040503050406030204" pitchFamily="18" charset="0"/>
                            <a:ea typeface="Cambria Math" panose="02040503050406030204" pitchFamily="18" charset="0"/>
                          </a:rPr>
                          <m:t>x</m:t>
                        </m:r>
                        <m:r>
                          <a:rPr lang="en-US" b="0" i="0"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m:rPr>
                                <m:sty m:val="p"/>
                              </m:rPr>
                              <a:rPr lang="en-US" b="0" i="0" smtClean="0">
                                <a:latin typeface="Cambria Math" panose="02040503050406030204" pitchFamily="18" charset="0"/>
                                <a:ea typeface="Cambria Math" panose="02040503050406030204" pitchFamily="18" charset="0"/>
                              </a:rPr>
                              <m:t>p</m:t>
                            </m:r>
                          </m:e>
                          <m:sub>
                            <m:r>
                              <m:rPr>
                                <m:sty m:val="p"/>
                              </m:rPr>
                              <a:rPr lang="en-US" b="0" i="0" smtClean="0">
                                <a:latin typeface="Cambria Math" panose="02040503050406030204" pitchFamily="18" charset="0"/>
                                <a:ea typeface="Cambria Math" panose="02040503050406030204" pitchFamily="18" charset="0"/>
                              </a:rPr>
                              <m:t>real</m:t>
                            </m:r>
                          </m:sub>
                        </m:sSub>
                      </m:sub>
                    </m:sSub>
                    <m:d>
                      <m:dPr>
                        <m:begChr m:val="["/>
                        <m:endChr m:val="]"/>
                        <m:ctrlPr>
                          <a:rPr lang="en-US" b="0" i="1" smtClean="0">
                            <a:latin typeface="Cambria Math" panose="02040503050406030204" pitchFamily="18" charset="0"/>
                            <a:ea typeface="Cambria Math" panose="02040503050406030204" pitchFamily="18" charset="0"/>
                          </a:rPr>
                        </m:ctrlPr>
                      </m:dPr>
                      <m:e>
                        <m:r>
                          <m:rPr>
                            <m:sty m:val="p"/>
                          </m:rPr>
                          <a:rPr lang="en-US">
                            <a:latin typeface="Cambria Math" panose="02040503050406030204" pitchFamily="18" charset="0"/>
                            <a:ea typeface="Cambria Math" panose="02040503050406030204" pitchFamily="18" charset="0"/>
                          </a:rPr>
                          <m:t>log</m:t>
                        </m:r>
                        <m:r>
                          <a:rPr lang="en-US">
                            <a:latin typeface="Cambria Math" panose="02040503050406030204" pitchFamily="18" charset="0"/>
                            <a:ea typeface="Cambria Math" panose="02040503050406030204" pitchFamily="18" charset="0"/>
                          </a:rPr>
                          <m:t> (</m:t>
                        </m:r>
                        <m:sSub>
                          <m:sSubPr>
                            <m:ctrlPr>
                              <a:rPr lang="en-US" i="1">
                                <a:latin typeface="Cambria Math" panose="02040503050406030204" pitchFamily="18" charset="0"/>
                                <a:ea typeface="Cambria Math" panose="02040503050406030204" pitchFamily="18" charset="0"/>
                              </a:rPr>
                            </m:ctrlPr>
                          </m:sSubPr>
                          <m:e>
                            <m:r>
                              <m:rPr>
                                <m:sty m:val="p"/>
                              </m:rPr>
                              <a:rPr lang="en-US">
                                <a:latin typeface="Cambria Math" panose="02040503050406030204" pitchFamily="18" charset="0"/>
                                <a:ea typeface="Cambria Math" panose="02040503050406030204" pitchFamily="18" charset="0"/>
                              </a:rPr>
                              <m:t>D</m:t>
                            </m:r>
                          </m:e>
                          <m:sub>
                            <m:r>
                              <a:rPr lang="en-US" i="1">
                                <a:latin typeface="Cambria Math" panose="02040503050406030204" pitchFamily="18" charset="0"/>
                                <a:ea typeface="Cambria Math" panose="02040503050406030204" pitchFamily="18" charset="0"/>
                              </a:rPr>
                              <m:t>𝜙</m:t>
                            </m:r>
                            <m:r>
                              <a:rPr lang="en-US" i="1">
                                <a:latin typeface="Cambria Math" panose="02040503050406030204" pitchFamily="18" charset="0"/>
                                <a:ea typeface="Cambria Math" panose="02040503050406030204" pitchFamily="18" charset="0"/>
                              </a:rPr>
                              <m:t> </m:t>
                            </m:r>
                          </m:sub>
                        </m:sSub>
                        <m:d>
                          <m:dPr>
                            <m:ctrlPr>
                              <a:rPr lang="en-US" i="1">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𝑥</m:t>
                            </m:r>
                          </m:e>
                        </m:d>
                      </m:e>
                    </m:d>
                  </m:oMath>
                </a14:m>
                <a:r>
                  <a:rPr lang="en-US" dirty="0"/>
                  <a:t>  +</a:t>
                </a:r>
              </a:p>
              <a:p>
                <a:pPr algn="ctr"/>
                <a:r>
                  <a:rPr lang="en-US" dirty="0"/>
                  <a:t>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𝔼</m:t>
                        </m:r>
                      </m:e>
                      <m:sub>
                        <m:r>
                          <m:rPr>
                            <m:sty m:val="p"/>
                          </m:rPr>
                          <a:rPr lang="en-US">
                            <a:latin typeface="Cambria Math" panose="02040503050406030204" pitchFamily="18" charset="0"/>
                            <a:ea typeface="Cambria Math" panose="02040503050406030204" pitchFamily="18" charset="0"/>
                          </a:rPr>
                          <m:t>z</m:t>
                        </m:r>
                        <m:r>
                          <a:rPr lang="en-US">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m:rPr>
                                <m:sty m:val="p"/>
                              </m:rPr>
                              <a:rPr lang="en-US">
                                <a:latin typeface="Cambria Math" panose="02040503050406030204" pitchFamily="18" charset="0"/>
                                <a:ea typeface="Cambria Math" panose="02040503050406030204" pitchFamily="18" charset="0"/>
                              </a:rPr>
                              <m:t>p</m:t>
                            </m:r>
                          </m:e>
                          <m:sub>
                            <m:r>
                              <m:rPr>
                                <m:sty m:val="p"/>
                              </m:rPr>
                              <a:rPr lang="en-US">
                                <a:latin typeface="Cambria Math" panose="02040503050406030204" pitchFamily="18" charset="0"/>
                                <a:ea typeface="Cambria Math" panose="02040503050406030204" pitchFamily="18" charset="0"/>
                              </a:rPr>
                              <m:t>prior</m:t>
                            </m:r>
                          </m:sub>
                        </m:sSub>
                      </m:sub>
                    </m:sSub>
                    <m:d>
                      <m:dPr>
                        <m:begChr m:val="["/>
                        <m:endChr m:val="]"/>
                        <m:ctrlPr>
                          <a:rPr lang="en-US" i="1">
                            <a:latin typeface="Cambria Math" panose="02040503050406030204" pitchFamily="18" charset="0"/>
                            <a:ea typeface="Cambria Math" panose="02040503050406030204" pitchFamily="18" charset="0"/>
                          </a:rPr>
                        </m:ctrlPr>
                      </m:dPr>
                      <m:e>
                        <m:r>
                          <m:rPr>
                            <m:sty m:val="p"/>
                          </m:rPr>
                          <a:rPr lang="en-US">
                            <a:latin typeface="Cambria Math" panose="02040503050406030204" pitchFamily="18" charset="0"/>
                            <a:ea typeface="Cambria Math" panose="02040503050406030204" pitchFamily="18" charset="0"/>
                          </a:rPr>
                          <m:t>log</m:t>
                        </m:r>
                        <m:r>
                          <a:rPr lang="en-US">
                            <a:latin typeface="Cambria Math" panose="02040503050406030204" pitchFamily="18" charset="0"/>
                            <a:ea typeface="Cambria Math" panose="02040503050406030204" pitchFamily="18" charset="0"/>
                          </a:rPr>
                          <m:t> (1 − </m:t>
                        </m:r>
                        <m:sSub>
                          <m:sSubPr>
                            <m:ctrlPr>
                              <a:rPr lang="en-US" i="1">
                                <a:latin typeface="Cambria Math" panose="02040503050406030204" pitchFamily="18" charset="0"/>
                                <a:ea typeface="Cambria Math" panose="02040503050406030204" pitchFamily="18" charset="0"/>
                              </a:rPr>
                            </m:ctrlPr>
                          </m:sSubPr>
                          <m:e>
                            <m:r>
                              <m:rPr>
                                <m:sty m:val="p"/>
                              </m:rPr>
                              <a:rPr lang="en-US">
                                <a:latin typeface="Cambria Math" panose="02040503050406030204" pitchFamily="18" charset="0"/>
                                <a:ea typeface="Cambria Math" panose="02040503050406030204" pitchFamily="18" charset="0"/>
                              </a:rPr>
                              <m:t>D</m:t>
                            </m:r>
                          </m:e>
                          <m:sub>
                            <m:r>
                              <a:rPr lang="en-US" i="1">
                                <a:latin typeface="Cambria Math" panose="02040503050406030204" pitchFamily="18" charset="0"/>
                                <a:ea typeface="Cambria Math" panose="02040503050406030204" pitchFamily="18" charset="0"/>
                              </a:rPr>
                              <m:t>𝜙</m:t>
                            </m:r>
                            <m:r>
                              <a:rPr lang="en-US" i="1">
                                <a:latin typeface="Cambria Math" panose="02040503050406030204" pitchFamily="18" charset="0"/>
                                <a:ea typeface="Cambria Math" panose="02040503050406030204" pitchFamily="18" charset="0"/>
                              </a:rPr>
                              <m:t> </m:t>
                            </m:r>
                          </m:sub>
                        </m:sSub>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𝐺</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𝑧</m:t>
                                </m:r>
                              </m:e>
                            </m:d>
                          </m:e>
                        </m:d>
                      </m:e>
                    </m:d>
                  </m:oMath>
                </a14:m>
                <a:r>
                  <a:rPr lang="en-US" dirty="0"/>
                  <a:t> </a:t>
                </a:r>
              </a:p>
            </p:txBody>
          </p:sp>
        </mc:Choice>
        <mc:Fallback xmlns="">
          <p:sp>
            <p:nvSpPr>
              <p:cNvPr id="35" name="TextBox 34">
                <a:extLst>
                  <a:ext uri="{FF2B5EF4-FFF2-40B4-BE49-F238E27FC236}">
                    <a16:creationId xmlns:a16="http://schemas.microsoft.com/office/drawing/2014/main" id="{0C6E1A31-3892-DE48-88A5-795E8736DBAC}"/>
                  </a:ext>
                </a:extLst>
              </p:cNvPr>
              <p:cNvSpPr txBox="1">
                <a:spLocks noRot="1" noChangeAspect="1" noMove="1" noResize="1" noEditPoints="1" noAdjustHandles="1" noChangeArrowheads="1" noChangeShapeType="1" noTextEdit="1"/>
              </p:cNvSpPr>
              <p:nvPr/>
            </p:nvSpPr>
            <p:spPr>
              <a:xfrm>
                <a:off x="1553304" y="5520157"/>
                <a:ext cx="4471085" cy="676147"/>
              </a:xfrm>
              <a:prstGeom prst="rect">
                <a:avLst/>
              </a:prstGeom>
              <a:blipFill>
                <a:blip r:embed="rId3"/>
                <a:stretch>
                  <a:fillRect l="-1700" t="-5556" b="-11111"/>
                </a:stretch>
              </a:blipFill>
            </p:spPr>
            <p:txBody>
              <a:bodyPr/>
              <a:lstStyle/>
              <a:p>
                <a:r>
                  <a:rPr lang="en-US">
                    <a:noFill/>
                  </a:rPr>
                  <a:t> </a:t>
                </a:r>
              </a:p>
            </p:txBody>
          </p:sp>
        </mc:Fallback>
      </mc:AlternateContent>
      <p:sp>
        <p:nvSpPr>
          <p:cNvPr id="29" name="TextBox 28">
            <a:extLst>
              <a:ext uri="{FF2B5EF4-FFF2-40B4-BE49-F238E27FC236}">
                <a16:creationId xmlns:a16="http://schemas.microsoft.com/office/drawing/2014/main" id="{8C2EBAF3-827E-C441-A457-D025E63951D9}"/>
              </a:ext>
            </a:extLst>
          </p:cNvPr>
          <p:cNvSpPr txBox="1"/>
          <p:nvPr/>
        </p:nvSpPr>
        <p:spPr>
          <a:xfrm>
            <a:off x="2921620" y="4646539"/>
            <a:ext cx="1532792" cy="369332"/>
          </a:xfrm>
          <a:prstGeom prst="rect">
            <a:avLst/>
          </a:prstGeom>
          <a:noFill/>
        </p:spPr>
        <p:txBody>
          <a:bodyPr wrap="none" rtlCol="0">
            <a:spAutoFit/>
          </a:bodyPr>
          <a:lstStyle/>
          <a:p>
            <a:r>
              <a:rPr lang="en-US" b="1" dirty="0"/>
              <a:t>Loss functions</a:t>
            </a:r>
          </a:p>
        </p:txBody>
      </p:sp>
      <mc:AlternateContent xmlns:mc="http://schemas.openxmlformats.org/markup-compatibility/2006" xmlns:a14="http://schemas.microsoft.com/office/drawing/2010/main">
        <mc:Choice Requires="a14">
          <p:sp>
            <p:nvSpPr>
              <p:cNvPr id="37" name="Rectangle 36">
                <a:extLst>
                  <a:ext uri="{FF2B5EF4-FFF2-40B4-BE49-F238E27FC236}">
                    <a16:creationId xmlns:a16="http://schemas.microsoft.com/office/drawing/2014/main" id="{90AE1034-8ACC-9445-A179-8DB7C3C4CB05}"/>
                  </a:ext>
                </a:extLst>
              </p:cNvPr>
              <p:cNvSpPr/>
              <p:nvPr/>
            </p:nvSpPr>
            <p:spPr>
              <a:xfrm>
                <a:off x="7589184" y="5603090"/>
                <a:ext cx="1558825" cy="4885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max</m:t>
                              </m:r>
                            </m:e>
                            <m:lim>
                              <m:r>
                                <a:rPr lang="en-US" b="0" i="1" smtClean="0">
                                  <a:latin typeface="Cambria Math" panose="02040503050406030204" pitchFamily="18" charset="0"/>
                                </a:rPr>
                                <m:t>𝜙</m:t>
                              </m:r>
                            </m:lim>
                          </m:limLow>
                        </m:fNa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𝐷</m:t>
                              </m:r>
                            </m:sub>
                          </m:sSub>
                          <m:r>
                            <a:rPr lang="en-US" b="0" i="1" smtClean="0">
                              <a:latin typeface="Cambria Math" panose="02040503050406030204" pitchFamily="18" charset="0"/>
                            </a:rPr>
                            <m:t>(</m:t>
                          </m:r>
                          <m:r>
                            <a:rPr lang="en-US" b="0" i="1" smtClean="0">
                              <a:latin typeface="Cambria Math" panose="02040503050406030204" pitchFamily="18" charset="0"/>
                            </a:rPr>
                            <m:t>𝜙</m:t>
                          </m:r>
                          <m:r>
                            <a:rPr lang="en-US" b="0" i="1" smtClean="0">
                              <a:latin typeface="Cambria Math" panose="02040503050406030204" pitchFamily="18" charset="0"/>
                            </a:rPr>
                            <m:t>, </m:t>
                          </m:r>
                          <m:r>
                            <a:rPr lang="en-US" b="0" i="1" smtClean="0">
                              <a:latin typeface="Cambria Math" panose="02040503050406030204" pitchFamily="18" charset="0"/>
                            </a:rPr>
                            <m:t>𝜃</m:t>
                          </m:r>
                          <m:r>
                            <a:rPr lang="en-US" b="0" i="1" smtClean="0">
                              <a:latin typeface="Cambria Math" panose="02040503050406030204" pitchFamily="18" charset="0"/>
                            </a:rPr>
                            <m:t>)</m:t>
                          </m:r>
                        </m:e>
                      </m:func>
                    </m:oMath>
                  </m:oMathPara>
                </a14:m>
                <a:endParaRPr lang="en-US" dirty="0"/>
              </a:p>
            </p:txBody>
          </p:sp>
        </mc:Choice>
        <mc:Fallback xmlns="">
          <p:sp>
            <p:nvSpPr>
              <p:cNvPr id="37" name="Rectangle 36">
                <a:extLst>
                  <a:ext uri="{FF2B5EF4-FFF2-40B4-BE49-F238E27FC236}">
                    <a16:creationId xmlns:a16="http://schemas.microsoft.com/office/drawing/2014/main" id="{90AE1034-8ACC-9445-A179-8DB7C3C4CB05}"/>
                  </a:ext>
                </a:extLst>
              </p:cNvPr>
              <p:cNvSpPr>
                <a:spLocks noRot="1" noChangeAspect="1" noMove="1" noResize="1" noEditPoints="1" noAdjustHandles="1" noChangeArrowheads="1" noChangeShapeType="1" noTextEdit="1"/>
              </p:cNvSpPr>
              <p:nvPr/>
            </p:nvSpPr>
            <p:spPr>
              <a:xfrm>
                <a:off x="7589184" y="5603090"/>
                <a:ext cx="1558825" cy="488532"/>
              </a:xfrm>
              <a:prstGeom prst="rect">
                <a:avLst/>
              </a:prstGeom>
              <a:blipFill>
                <a:blip r:embed="rId4"/>
                <a:stretch>
                  <a:fillRect b="-512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Rectangle 37">
                <a:extLst>
                  <a:ext uri="{FF2B5EF4-FFF2-40B4-BE49-F238E27FC236}">
                    <a16:creationId xmlns:a16="http://schemas.microsoft.com/office/drawing/2014/main" id="{F6957401-055D-ED4D-95B8-BE89E946B1FA}"/>
                  </a:ext>
                </a:extLst>
              </p:cNvPr>
              <p:cNvSpPr/>
              <p:nvPr/>
            </p:nvSpPr>
            <p:spPr>
              <a:xfrm>
                <a:off x="7589184" y="5079097"/>
                <a:ext cx="1521314" cy="45480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max</m:t>
                              </m:r>
                            </m:e>
                            <m:lim>
                              <m:r>
                                <a:rPr lang="en-US" b="0" i="1" smtClean="0">
                                  <a:latin typeface="Cambria Math" panose="02040503050406030204" pitchFamily="18" charset="0"/>
                                </a:rPr>
                                <m:t>𝜃</m:t>
                              </m:r>
                            </m:lim>
                          </m:limLow>
                        </m:fNa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𝐺</m:t>
                              </m:r>
                            </m:sub>
                          </m:sSub>
                          <m:r>
                            <a:rPr lang="en-US" b="0" i="1" smtClean="0">
                              <a:latin typeface="Cambria Math" panose="02040503050406030204" pitchFamily="18" charset="0"/>
                            </a:rPr>
                            <m:t>(</m:t>
                          </m:r>
                          <m:r>
                            <a:rPr lang="en-US" b="0" i="1" smtClean="0">
                              <a:latin typeface="Cambria Math" panose="02040503050406030204" pitchFamily="18" charset="0"/>
                            </a:rPr>
                            <m:t>𝜙</m:t>
                          </m:r>
                          <m:r>
                            <a:rPr lang="en-US" b="0" i="1" smtClean="0">
                              <a:latin typeface="Cambria Math" panose="02040503050406030204" pitchFamily="18" charset="0"/>
                            </a:rPr>
                            <m:t>, </m:t>
                          </m:r>
                          <m:r>
                            <a:rPr lang="en-US" b="0" i="1" smtClean="0">
                              <a:latin typeface="Cambria Math" panose="02040503050406030204" pitchFamily="18" charset="0"/>
                            </a:rPr>
                            <m:t>𝜃</m:t>
                          </m:r>
                          <m:r>
                            <a:rPr lang="en-US" b="0" i="1" smtClean="0">
                              <a:latin typeface="Cambria Math" panose="02040503050406030204" pitchFamily="18" charset="0"/>
                            </a:rPr>
                            <m:t>)</m:t>
                          </m:r>
                        </m:e>
                      </m:func>
                    </m:oMath>
                  </m:oMathPara>
                </a14:m>
                <a:endParaRPr lang="en-US" dirty="0"/>
              </a:p>
            </p:txBody>
          </p:sp>
        </mc:Choice>
        <mc:Fallback xmlns="">
          <p:sp>
            <p:nvSpPr>
              <p:cNvPr id="38" name="Rectangle 37">
                <a:extLst>
                  <a:ext uri="{FF2B5EF4-FFF2-40B4-BE49-F238E27FC236}">
                    <a16:creationId xmlns:a16="http://schemas.microsoft.com/office/drawing/2014/main" id="{F6957401-055D-ED4D-95B8-BE89E946B1FA}"/>
                  </a:ext>
                </a:extLst>
              </p:cNvPr>
              <p:cNvSpPr>
                <a:spLocks noRot="1" noChangeAspect="1" noMove="1" noResize="1" noEditPoints="1" noAdjustHandles="1" noChangeArrowheads="1" noChangeShapeType="1" noTextEdit="1"/>
              </p:cNvSpPr>
              <p:nvPr/>
            </p:nvSpPr>
            <p:spPr>
              <a:xfrm>
                <a:off x="7589184" y="5079097"/>
                <a:ext cx="1521314" cy="454804"/>
              </a:xfrm>
              <a:prstGeom prst="rect">
                <a:avLst/>
              </a:prstGeom>
              <a:blipFill>
                <a:blip r:embed="rId5"/>
                <a:stretch>
                  <a:fillRect b="-2703"/>
                </a:stretch>
              </a:blipFill>
            </p:spPr>
            <p:txBody>
              <a:bodyPr/>
              <a:lstStyle/>
              <a:p>
                <a:r>
                  <a:rPr lang="en-US">
                    <a:noFill/>
                  </a:rPr>
                  <a:t> </a:t>
                </a:r>
              </a:p>
            </p:txBody>
          </p:sp>
        </mc:Fallback>
      </mc:AlternateContent>
      <p:sp>
        <p:nvSpPr>
          <p:cNvPr id="39" name="TextBox 38">
            <a:extLst>
              <a:ext uri="{FF2B5EF4-FFF2-40B4-BE49-F238E27FC236}">
                <a16:creationId xmlns:a16="http://schemas.microsoft.com/office/drawing/2014/main" id="{94C14DFD-68EC-F147-9980-92413826BDE5}"/>
              </a:ext>
            </a:extLst>
          </p:cNvPr>
          <p:cNvSpPr txBox="1"/>
          <p:nvPr/>
        </p:nvSpPr>
        <p:spPr>
          <a:xfrm>
            <a:off x="6746481" y="4640576"/>
            <a:ext cx="3472746" cy="369332"/>
          </a:xfrm>
          <a:prstGeom prst="rect">
            <a:avLst/>
          </a:prstGeom>
          <a:noFill/>
        </p:spPr>
        <p:txBody>
          <a:bodyPr wrap="none" rtlCol="0">
            <a:spAutoFit/>
          </a:bodyPr>
          <a:lstStyle/>
          <a:p>
            <a:r>
              <a:rPr lang="en-US" b="1" dirty="0"/>
              <a:t>Nash equilibrium of 2-player game</a:t>
            </a:r>
          </a:p>
        </p:txBody>
      </p:sp>
    </p:spTree>
    <p:extLst>
      <p:ext uri="{BB962C8B-B14F-4D97-AF65-F5344CB8AC3E}">
        <p14:creationId xmlns:p14="http://schemas.microsoft.com/office/powerpoint/2010/main" val="189220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text, application&#10;&#10;Description automatically generated">
            <a:extLst>
              <a:ext uri="{FF2B5EF4-FFF2-40B4-BE49-F238E27FC236}">
                <a16:creationId xmlns:a16="http://schemas.microsoft.com/office/drawing/2014/main" id="{6F3CAA17-F405-874C-9565-BB3BC00113D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765" y="89647"/>
            <a:ext cx="5781933" cy="1636542"/>
          </a:xfrm>
          <a:prstGeom prst="rect">
            <a:avLst/>
          </a:prstGeom>
          <a:ln w="38100">
            <a:solidFill>
              <a:schemeClr val="accent2">
                <a:lumMod val="75000"/>
              </a:schemeClr>
            </a:solidFill>
          </a:ln>
        </p:spPr>
      </p:pic>
      <p:sp>
        <p:nvSpPr>
          <p:cNvPr id="36" name="Slide Number Placeholder 35">
            <a:extLst>
              <a:ext uri="{FF2B5EF4-FFF2-40B4-BE49-F238E27FC236}">
                <a16:creationId xmlns:a16="http://schemas.microsoft.com/office/drawing/2014/main" id="{3ACCBF2D-B255-9241-9DEF-C5C411C05BAA}"/>
              </a:ext>
            </a:extLst>
          </p:cNvPr>
          <p:cNvSpPr>
            <a:spLocks noGrp="1"/>
          </p:cNvSpPr>
          <p:nvPr>
            <p:ph type="sldNum" sz="quarter" idx="12"/>
          </p:nvPr>
        </p:nvSpPr>
        <p:spPr/>
        <p:txBody>
          <a:bodyPr/>
          <a:lstStyle/>
          <a:p>
            <a:fld id="{9E9A47FF-2A8F-4AA7-9FDB-53B65097DCE9}" type="slidenum">
              <a:rPr lang="en-IN" smtClean="0"/>
              <a:t>27</a:t>
            </a:fld>
            <a:endParaRPr lang="en-IN"/>
          </a:p>
        </p:txBody>
      </p:sp>
      <p:sp>
        <p:nvSpPr>
          <p:cNvPr id="33" name="TextBox 32">
            <a:extLst>
              <a:ext uri="{FF2B5EF4-FFF2-40B4-BE49-F238E27FC236}">
                <a16:creationId xmlns:a16="http://schemas.microsoft.com/office/drawing/2014/main" id="{CCC3DF3F-A014-C54A-8ADB-2F0768991E0F}"/>
              </a:ext>
            </a:extLst>
          </p:cNvPr>
          <p:cNvSpPr txBox="1"/>
          <p:nvPr/>
        </p:nvSpPr>
        <p:spPr>
          <a:xfrm>
            <a:off x="89208" y="2026434"/>
            <a:ext cx="5847027" cy="1384995"/>
          </a:xfrm>
          <a:prstGeom prst="rect">
            <a:avLst/>
          </a:prstGeom>
          <a:noFill/>
          <a:ln>
            <a:solidFill>
              <a:schemeClr val="tx1"/>
            </a:solidFill>
          </a:ln>
        </p:spPr>
        <p:txBody>
          <a:bodyPr wrap="square" rtlCol="0">
            <a:spAutoFit/>
          </a:bodyPr>
          <a:lstStyle/>
          <a:p>
            <a:pPr algn="ctr"/>
            <a:r>
              <a:rPr lang="en-US" b="1" dirty="0"/>
              <a:t>Key take-aways</a:t>
            </a:r>
          </a:p>
          <a:p>
            <a:pPr marL="342900" indent="-342900">
              <a:buAutoNum type="arabicPeriod"/>
            </a:pPr>
            <a:r>
              <a:rPr lang="en-US" sz="1600" dirty="0"/>
              <a:t>Problem addressed: “data loading” problem</a:t>
            </a:r>
          </a:p>
          <a:p>
            <a:pPr marL="342900" indent="-342900">
              <a:buAutoNum type="arabicPeriod"/>
            </a:pPr>
            <a:r>
              <a:rPr lang="en-US" sz="1600" dirty="0" err="1"/>
              <a:t>qGANs</a:t>
            </a:r>
            <a:r>
              <a:rPr lang="en-US" sz="1600" dirty="0"/>
              <a:t> framework: quantum generator + classical discriminator</a:t>
            </a:r>
          </a:p>
          <a:p>
            <a:pPr marL="342900" indent="-342900">
              <a:buAutoNum type="arabicPeriod"/>
            </a:pPr>
            <a:r>
              <a:rPr lang="en-US" sz="1600" dirty="0"/>
              <a:t>Demonstration: European call option pricing in finance </a:t>
            </a:r>
          </a:p>
          <a:p>
            <a:pPr marL="342900" indent="-342900">
              <a:buAutoNum type="arabicPeriod"/>
            </a:pPr>
            <a:r>
              <a:rPr lang="en-US" sz="1600" dirty="0"/>
              <a:t>Link: https://</a:t>
            </a:r>
            <a:r>
              <a:rPr lang="en-US" sz="1600" dirty="0" err="1"/>
              <a:t>ibm</a:t>
            </a:r>
            <a:r>
              <a:rPr lang="en-US" sz="1600" dirty="0"/>
              <a:t>-q-financial-</a:t>
            </a:r>
            <a:r>
              <a:rPr lang="en-US" sz="1600" dirty="0" err="1"/>
              <a:t>demo.mybluemix.net</a:t>
            </a:r>
            <a:r>
              <a:rPr lang="en-US" sz="1600" dirty="0"/>
              <a:t>/</a:t>
            </a:r>
          </a:p>
        </p:txBody>
      </p:sp>
      <p:sp>
        <p:nvSpPr>
          <p:cNvPr id="17" name="Rectangle 16">
            <a:extLst>
              <a:ext uri="{FF2B5EF4-FFF2-40B4-BE49-F238E27FC236}">
                <a16:creationId xmlns:a16="http://schemas.microsoft.com/office/drawing/2014/main" id="{4DF88A3A-00C0-4C45-B744-96D87A5AF312}"/>
              </a:ext>
            </a:extLst>
          </p:cNvPr>
          <p:cNvSpPr/>
          <p:nvPr/>
        </p:nvSpPr>
        <p:spPr>
          <a:xfrm>
            <a:off x="135825" y="3736738"/>
            <a:ext cx="5847027" cy="2350955"/>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Diagram&#10;&#10;Description automatically generated">
            <a:extLst>
              <a:ext uri="{FF2B5EF4-FFF2-40B4-BE49-F238E27FC236}">
                <a16:creationId xmlns:a16="http://schemas.microsoft.com/office/drawing/2014/main" id="{278C0758-604A-EB47-A84B-98A0D1FA1A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7590" y="4229993"/>
            <a:ext cx="3502769" cy="1137155"/>
          </a:xfrm>
          <a:prstGeom prst="rect">
            <a:avLst/>
          </a:prstGeom>
        </p:spPr>
      </p:pic>
      <p:pic>
        <p:nvPicPr>
          <p:cNvPr id="4" name="Picture 3" descr="Diagram, schematic&#10;&#10;Description automatically generated">
            <a:extLst>
              <a:ext uri="{FF2B5EF4-FFF2-40B4-BE49-F238E27FC236}">
                <a16:creationId xmlns:a16="http://schemas.microsoft.com/office/drawing/2014/main" id="{5EEBF7B4-A98B-DB41-8B48-DA0C295906B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22034" y="4298572"/>
            <a:ext cx="2024993" cy="836191"/>
          </a:xfrm>
          <a:prstGeom prst="rect">
            <a:avLst/>
          </a:prstGeom>
        </p:spPr>
      </p:pic>
      <p:sp>
        <p:nvSpPr>
          <p:cNvPr id="31" name="TextBox 30">
            <a:extLst>
              <a:ext uri="{FF2B5EF4-FFF2-40B4-BE49-F238E27FC236}">
                <a16:creationId xmlns:a16="http://schemas.microsoft.com/office/drawing/2014/main" id="{C8640DCE-273C-F04F-9FF2-B7396BCA68EB}"/>
              </a:ext>
            </a:extLst>
          </p:cNvPr>
          <p:cNvSpPr txBox="1"/>
          <p:nvPr/>
        </p:nvSpPr>
        <p:spPr>
          <a:xfrm>
            <a:off x="1974535" y="3781342"/>
            <a:ext cx="1665136" cy="307777"/>
          </a:xfrm>
          <a:prstGeom prst="rect">
            <a:avLst/>
          </a:prstGeom>
          <a:solidFill>
            <a:schemeClr val="accent5">
              <a:lumMod val="20000"/>
              <a:lumOff val="80000"/>
            </a:schemeClr>
          </a:solidFill>
        </p:spPr>
        <p:txBody>
          <a:bodyPr wrap="none" rtlCol="0">
            <a:spAutoFit/>
          </a:bodyPr>
          <a:lstStyle/>
          <a:p>
            <a:r>
              <a:rPr lang="en-US" sz="1400" dirty="0"/>
              <a:t>Quantum Generator</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47C0B302-5351-304A-8979-2197D8E26C9E}"/>
                  </a:ext>
                </a:extLst>
              </p:cNvPr>
              <p:cNvSpPr txBox="1"/>
              <p:nvPr/>
            </p:nvSpPr>
            <p:spPr>
              <a:xfrm>
                <a:off x="1782375" y="5437259"/>
                <a:ext cx="2285689" cy="65043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𝐺</m:t>
                          </m:r>
                        </m:e>
                        <m:sub>
                          <m:r>
                            <a:rPr lang="en-US" sz="1400" b="0" i="1" smtClean="0">
                              <a:latin typeface="Cambria Math" panose="02040503050406030204" pitchFamily="18" charset="0"/>
                            </a:rPr>
                            <m:t>𝜃</m:t>
                          </m:r>
                        </m:sub>
                      </m:sSub>
                      <m:d>
                        <m:dPr>
                          <m:begChr m:val="|"/>
                          <m:endChr m:val="⟩"/>
                          <m:ctrlPr>
                            <a:rPr lang="en-US" sz="1400" b="0" i="1" smtClean="0">
                              <a:latin typeface="Cambria Math" panose="02040503050406030204" pitchFamily="18" charset="0"/>
                            </a:rPr>
                          </m:ctrlPr>
                        </m:dPr>
                        <m:e>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𝜓</m:t>
                              </m:r>
                            </m:e>
                            <m:sub>
                              <m:r>
                                <a:rPr lang="en-US" sz="1400" b="0" i="1" smtClean="0">
                                  <a:latin typeface="Cambria Math" panose="02040503050406030204" pitchFamily="18" charset="0"/>
                                </a:rPr>
                                <m:t>𝑖𝑛</m:t>
                              </m:r>
                            </m:sub>
                          </m:sSub>
                        </m:e>
                      </m:d>
                      <m:r>
                        <a:rPr lang="en-US" sz="1400" b="0" i="1" smtClean="0">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𝑔</m:t>
                          </m:r>
                        </m:e>
                        <m:sub>
                          <m:r>
                            <a:rPr lang="en-US" sz="1400" b="0" i="1" smtClean="0">
                              <a:latin typeface="Cambria Math" panose="02040503050406030204" pitchFamily="18" charset="0"/>
                            </a:rPr>
                            <m:t>𝜃</m:t>
                          </m:r>
                        </m:sub>
                      </m:sSub>
                      <m:r>
                        <a:rPr lang="en-US" sz="1400" b="0" i="1" smtClean="0">
                          <a:latin typeface="Cambria Math" panose="02040503050406030204" pitchFamily="18" charset="0"/>
                        </a:rPr>
                        <m:t>= </m:t>
                      </m:r>
                      <m:nary>
                        <m:naryPr>
                          <m:chr m:val="∑"/>
                          <m:ctrlPr>
                            <a:rPr lang="en-US" sz="1400" b="0" i="1" smtClean="0">
                              <a:latin typeface="Cambria Math" panose="02040503050406030204" pitchFamily="18" charset="0"/>
                            </a:rPr>
                          </m:ctrlPr>
                        </m:naryPr>
                        <m:sub>
                          <m:r>
                            <m:rPr>
                              <m:brk m:alnAt="23"/>
                            </m:rPr>
                            <a:rPr lang="en-US" sz="1400" b="0" i="1" smtClean="0">
                              <a:latin typeface="Cambria Math" panose="02040503050406030204" pitchFamily="18" charset="0"/>
                            </a:rPr>
                            <m:t>𝑗</m:t>
                          </m:r>
                          <m:r>
                            <a:rPr lang="en-US" sz="1400" b="0" i="1" smtClean="0">
                              <a:latin typeface="Cambria Math" panose="02040503050406030204" pitchFamily="18" charset="0"/>
                            </a:rPr>
                            <m:t>=0</m:t>
                          </m:r>
                        </m:sub>
                        <m:sup>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2</m:t>
                              </m:r>
                            </m:e>
                            <m:sup>
                              <m:r>
                                <a:rPr lang="en-US" sz="1400" b="0" i="1" smtClean="0">
                                  <a:latin typeface="Cambria Math" panose="02040503050406030204" pitchFamily="18" charset="0"/>
                                </a:rPr>
                                <m:t>𝑛</m:t>
                              </m:r>
                            </m:sup>
                          </m:sSup>
                          <m:r>
                            <a:rPr lang="en-US" sz="1400" b="0" i="1" smtClean="0">
                              <a:latin typeface="Cambria Math" panose="02040503050406030204" pitchFamily="18" charset="0"/>
                            </a:rPr>
                            <m:t>−1</m:t>
                          </m:r>
                        </m:sup>
                        <m:e>
                          <m:rad>
                            <m:radPr>
                              <m:degHide m:val="on"/>
                              <m:ctrlPr>
                                <a:rPr lang="en-US" sz="1400" b="0" i="1" smtClean="0">
                                  <a:latin typeface="Cambria Math" panose="02040503050406030204" pitchFamily="18" charset="0"/>
                                </a:rPr>
                              </m:ctrlPr>
                            </m:radPr>
                            <m:deg/>
                            <m:e>
                              <m:sSubSup>
                                <m:sSubSupPr>
                                  <m:ctrlPr>
                                    <a:rPr lang="en-US" sz="1400" b="0" i="1" smtClean="0">
                                      <a:latin typeface="Cambria Math" panose="02040503050406030204" pitchFamily="18" charset="0"/>
                                    </a:rPr>
                                  </m:ctrlPr>
                                </m:sSubSupPr>
                                <m:e>
                                  <m:r>
                                    <a:rPr lang="en-US" sz="1400" b="0" i="1" smtClean="0">
                                      <a:latin typeface="Cambria Math" panose="02040503050406030204" pitchFamily="18" charset="0"/>
                                    </a:rPr>
                                    <m:t>𝑝</m:t>
                                  </m:r>
                                </m:e>
                                <m:sub>
                                  <m:r>
                                    <a:rPr lang="en-US" sz="1400" b="0" i="1" smtClean="0">
                                      <a:latin typeface="Cambria Math" panose="02040503050406030204" pitchFamily="18" charset="0"/>
                                    </a:rPr>
                                    <m:t>𝜃</m:t>
                                  </m:r>
                                </m:sub>
                                <m:sup>
                                  <m:r>
                                    <a:rPr lang="en-US" sz="1400" b="0" i="1" smtClean="0">
                                      <a:latin typeface="Cambria Math" panose="02040503050406030204" pitchFamily="18" charset="0"/>
                                    </a:rPr>
                                    <m:t>𝑗</m:t>
                                  </m:r>
                                </m:sup>
                              </m:sSubSup>
                            </m:e>
                          </m:rad>
                          <m:r>
                            <a:rPr lang="en-US" sz="1400" b="0" i="1" smtClean="0">
                              <a:latin typeface="Cambria Math" panose="02040503050406030204" pitchFamily="18" charset="0"/>
                            </a:rPr>
                            <m:t>| </m:t>
                          </m:r>
                          <m:r>
                            <a:rPr lang="en-US" sz="1400" b="0" i="1" smtClean="0">
                              <a:latin typeface="Cambria Math" panose="02040503050406030204" pitchFamily="18" charset="0"/>
                            </a:rPr>
                            <m:t>𝑗</m:t>
                          </m:r>
                          <m:r>
                            <a:rPr lang="en-US" sz="1400" b="0" i="1" smtClean="0">
                              <a:latin typeface="Cambria Math" panose="02040503050406030204" pitchFamily="18" charset="0"/>
                            </a:rPr>
                            <m:t> ⟩</m:t>
                          </m:r>
                        </m:e>
                      </m:nary>
                    </m:oMath>
                  </m:oMathPara>
                </a14:m>
                <a:endParaRPr lang="en-US" sz="1400" dirty="0"/>
              </a:p>
            </p:txBody>
          </p:sp>
        </mc:Choice>
        <mc:Fallback xmlns="">
          <p:sp>
            <p:nvSpPr>
              <p:cNvPr id="6" name="TextBox 5">
                <a:extLst>
                  <a:ext uri="{FF2B5EF4-FFF2-40B4-BE49-F238E27FC236}">
                    <a16:creationId xmlns:a16="http://schemas.microsoft.com/office/drawing/2014/main" id="{47C0B302-5351-304A-8979-2197D8E26C9E}"/>
                  </a:ext>
                </a:extLst>
              </p:cNvPr>
              <p:cNvSpPr txBox="1">
                <a:spLocks noRot="1" noChangeAspect="1" noMove="1" noResize="1" noEditPoints="1" noAdjustHandles="1" noChangeArrowheads="1" noChangeShapeType="1" noTextEdit="1"/>
              </p:cNvSpPr>
              <p:nvPr/>
            </p:nvSpPr>
            <p:spPr>
              <a:xfrm>
                <a:off x="1782375" y="5437259"/>
                <a:ext cx="2285689" cy="650434"/>
              </a:xfrm>
              <a:prstGeom prst="rect">
                <a:avLst/>
              </a:prstGeom>
              <a:blipFill>
                <a:blip r:embed="rId5"/>
                <a:stretch>
                  <a:fillRect l="-1657" t="-103846" r="-2210" b="-163462"/>
                </a:stretch>
              </a:blipFill>
            </p:spPr>
            <p:txBody>
              <a:bodyPr/>
              <a:lstStyle/>
              <a:p>
                <a:r>
                  <a:rPr lang="en-US">
                    <a:noFill/>
                  </a:rPr>
                  <a:t> </a:t>
                </a:r>
              </a:p>
            </p:txBody>
          </p:sp>
        </mc:Fallback>
      </mc:AlternateContent>
      <p:pic>
        <p:nvPicPr>
          <p:cNvPr id="8" name="Picture 7" descr="Chart, histogram&#10;&#10;Description automatically generated">
            <a:extLst>
              <a:ext uri="{FF2B5EF4-FFF2-40B4-BE49-F238E27FC236}">
                <a16:creationId xmlns:a16="http://schemas.microsoft.com/office/drawing/2014/main" id="{D62E94B2-2630-C943-94C0-40666B634A9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65990" y="2673510"/>
            <a:ext cx="4709228" cy="3088643"/>
          </a:xfrm>
          <a:prstGeom prst="rect">
            <a:avLst/>
          </a:prstGeom>
        </p:spPr>
      </p:pic>
      <p:sp>
        <p:nvSpPr>
          <p:cNvPr id="9" name="TextBox 8">
            <a:extLst>
              <a:ext uri="{FF2B5EF4-FFF2-40B4-BE49-F238E27FC236}">
                <a16:creationId xmlns:a16="http://schemas.microsoft.com/office/drawing/2014/main" id="{12B2BB28-BEC5-0E43-B958-FFA5B281DDE6}"/>
              </a:ext>
            </a:extLst>
          </p:cNvPr>
          <p:cNvSpPr txBox="1"/>
          <p:nvPr/>
        </p:nvSpPr>
        <p:spPr>
          <a:xfrm>
            <a:off x="7378989" y="98387"/>
            <a:ext cx="3388813" cy="369332"/>
          </a:xfrm>
          <a:prstGeom prst="rect">
            <a:avLst/>
          </a:prstGeom>
          <a:solidFill>
            <a:schemeClr val="accent4"/>
          </a:solidFill>
        </p:spPr>
        <p:txBody>
          <a:bodyPr wrap="none" rtlCol="0">
            <a:spAutoFit/>
          </a:bodyPr>
          <a:lstStyle/>
          <a:p>
            <a:r>
              <a:rPr lang="en-US" dirty="0"/>
              <a:t>European call option* spot pricing</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3A1EFC73-32B0-8549-ABDC-36C10B706807}"/>
                  </a:ext>
                </a:extLst>
              </p:cNvPr>
              <p:cNvSpPr txBox="1"/>
              <p:nvPr/>
            </p:nvSpPr>
            <p:spPr>
              <a:xfrm>
                <a:off x="7378989" y="5768386"/>
                <a:ext cx="3057375" cy="276999"/>
              </a:xfrm>
              <a:prstGeom prst="rect">
                <a:avLst/>
              </a:prstGeom>
              <a:solidFill>
                <a:schemeClr val="accent5">
                  <a:lumMod val="20000"/>
                  <a:lumOff val="80000"/>
                </a:schemeClr>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𝑃𝑎𝑦𝑜𝑓𝑓</m:t>
                      </m:r>
                      <m: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𝔼</m:t>
                      </m:r>
                      <m:d>
                        <m:dPr>
                          <m:begChr m:val="["/>
                          <m:endChr m:val="]"/>
                          <m:ctrlPr>
                            <a:rPr lang="en-US" b="0" i="1" smtClean="0">
                              <a:latin typeface="Cambria Math" panose="02040503050406030204" pitchFamily="18" charset="0"/>
                              <a:ea typeface="Cambria Math" panose="02040503050406030204" pitchFamily="18" charset="0"/>
                            </a:rPr>
                          </m:ctrlPr>
                        </m:dPr>
                        <m:e>
                          <m:r>
                            <m:rPr>
                              <m:sty m:val="p"/>
                            </m:rPr>
                            <a:rPr lang="en-US" b="0" i="0" smtClean="0">
                              <a:latin typeface="Cambria Math" panose="02040503050406030204" pitchFamily="18" charset="0"/>
                              <a:ea typeface="Cambria Math" panose="02040503050406030204" pitchFamily="18" charset="0"/>
                            </a:rPr>
                            <m:t>max</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𝑆</m:t>
                              </m:r>
                            </m:e>
                            <m:sub>
                              <m:r>
                                <a:rPr lang="en-US" b="0" i="1" smtClean="0">
                                  <a:latin typeface="Cambria Math" panose="02040503050406030204" pitchFamily="18" charset="0"/>
                                  <a:ea typeface="Cambria Math" panose="02040503050406030204" pitchFamily="18" charset="0"/>
                                </a:rPr>
                                <m:t>𝑇</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𝐾</m:t>
                          </m:r>
                          <m:r>
                            <a:rPr lang="en-US" b="0" i="1" smtClean="0">
                              <a:latin typeface="Cambria Math" panose="02040503050406030204" pitchFamily="18" charset="0"/>
                              <a:ea typeface="Cambria Math" panose="02040503050406030204" pitchFamily="18" charset="0"/>
                            </a:rPr>
                            <m:t>, 0)</m:t>
                          </m:r>
                        </m:e>
                      </m:d>
                      <m:r>
                        <a:rPr lang="en-US" b="0" i="1" smtClean="0">
                          <a:latin typeface="Cambria Math" panose="02040503050406030204" pitchFamily="18" charset="0"/>
                          <a:ea typeface="Cambria Math" panose="02040503050406030204" pitchFamily="18" charset="0"/>
                        </a:rPr>
                        <m:t> </m:t>
                      </m:r>
                    </m:oMath>
                  </m:oMathPara>
                </a14:m>
                <a:endParaRPr lang="en-US" dirty="0"/>
              </a:p>
            </p:txBody>
          </p:sp>
        </mc:Choice>
        <mc:Fallback xmlns="">
          <p:sp>
            <p:nvSpPr>
              <p:cNvPr id="12" name="TextBox 11">
                <a:extLst>
                  <a:ext uri="{FF2B5EF4-FFF2-40B4-BE49-F238E27FC236}">
                    <a16:creationId xmlns:a16="http://schemas.microsoft.com/office/drawing/2014/main" id="{3A1EFC73-32B0-8549-ABDC-36C10B706807}"/>
                  </a:ext>
                </a:extLst>
              </p:cNvPr>
              <p:cNvSpPr txBox="1">
                <a:spLocks noRot="1" noChangeAspect="1" noMove="1" noResize="1" noEditPoints="1" noAdjustHandles="1" noChangeArrowheads="1" noChangeShapeType="1" noTextEdit="1"/>
              </p:cNvSpPr>
              <p:nvPr/>
            </p:nvSpPr>
            <p:spPr>
              <a:xfrm>
                <a:off x="7378989" y="5768386"/>
                <a:ext cx="3057375" cy="276999"/>
              </a:xfrm>
              <a:prstGeom prst="rect">
                <a:avLst/>
              </a:prstGeom>
              <a:blipFill>
                <a:blip r:embed="rId7"/>
                <a:stretch>
                  <a:fillRect l="-2066" t="-8696" r="-2479" b="-34783"/>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985066A0-25C3-D940-BAC3-E75F8CA424F3}"/>
              </a:ext>
            </a:extLst>
          </p:cNvPr>
          <p:cNvSpPr txBox="1"/>
          <p:nvPr/>
        </p:nvSpPr>
        <p:spPr>
          <a:xfrm>
            <a:off x="6983110" y="6136036"/>
            <a:ext cx="3476657" cy="276999"/>
          </a:xfrm>
          <a:prstGeom prst="rect">
            <a:avLst/>
          </a:prstGeom>
          <a:noFill/>
        </p:spPr>
        <p:txBody>
          <a:bodyPr wrap="none" rtlCol="0">
            <a:spAutoFit/>
          </a:bodyPr>
          <a:lstStyle/>
          <a:p>
            <a:r>
              <a:rPr lang="en-US" sz="1200" dirty="0"/>
              <a:t>* https://</a:t>
            </a:r>
            <a:r>
              <a:rPr lang="en-US" sz="1200" dirty="0" err="1"/>
              <a:t>www.theoptionsguide.com</a:t>
            </a:r>
            <a:r>
              <a:rPr lang="en-US" sz="1200" dirty="0"/>
              <a:t>/call-</a:t>
            </a:r>
            <a:r>
              <a:rPr lang="en-US" sz="1200" dirty="0" err="1"/>
              <a:t>option.aspx</a:t>
            </a:r>
            <a:endParaRPr lang="en-US" sz="1200" dirty="0"/>
          </a:p>
        </p:txBody>
      </p:sp>
      <mc:AlternateContent xmlns:mc="http://schemas.openxmlformats.org/markup-compatibility/2006" xmlns:a14="http://schemas.microsoft.com/office/drawing/2010/main">
        <mc:Choice Requires="a14">
          <p:sp>
            <p:nvSpPr>
              <p:cNvPr id="19" name="Rectangle 18">
                <a:extLst>
                  <a:ext uri="{FF2B5EF4-FFF2-40B4-BE49-F238E27FC236}">
                    <a16:creationId xmlns:a16="http://schemas.microsoft.com/office/drawing/2014/main" id="{9BE2490F-5D48-2A4B-9B15-879B17574A60}"/>
                  </a:ext>
                </a:extLst>
              </p:cNvPr>
              <p:cNvSpPr/>
              <p:nvPr/>
            </p:nvSpPr>
            <p:spPr>
              <a:xfrm>
                <a:off x="6282193" y="1308246"/>
                <a:ext cx="49263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i="1">
                              <a:latin typeface="Cambria Math" panose="02040503050406030204" pitchFamily="18" charset="0"/>
                            </a:rPr>
                            <m:t>𝜃</m:t>
                          </m:r>
                        </m:sub>
                      </m:sSub>
                    </m:oMath>
                  </m:oMathPara>
                </a14:m>
                <a:endParaRPr lang="en-US" dirty="0"/>
              </a:p>
            </p:txBody>
          </p:sp>
        </mc:Choice>
        <mc:Fallback xmlns="">
          <p:sp>
            <p:nvSpPr>
              <p:cNvPr id="19" name="Rectangle 18">
                <a:extLst>
                  <a:ext uri="{FF2B5EF4-FFF2-40B4-BE49-F238E27FC236}">
                    <a16:creationId xmlns:a16="http://schemas.microsoft.com/office/drawing/2014/main" id="{9BE2490F-5D48-2A4B-9B15-879B17574A60}"/>
                  </a:ext>
                </a:extLst>
              </p:cNvPr>
              <p:cNvSpPr>
                <a:spLocks noRot="1" noChangeAspect="1" noMove="1" noResize="1" noEditPoints="1" noAdjustHandles="1" noChangeArrowheads="1" noChangeShapeType="1" noTextEdit="1"/>
              </p:cNvSpPr>
              <p:nvPr/>
            </p:nvSpPr>
            <p:spPr>
              <a:xfrm>
                <a:off x="6282193" y="1308246"/>
                <a:ext cx="492634" cy="369332"/>
              </a:xfrm>
              <a:prstGeom prst="rect">
                <a:avLst/>
              </a:prstGeom>
              <a:blipFill>
                <a:blip r:embed="rId8"/>
                <a:stretch>
                  <a:fillRect b="-10345"/>
                </a:stretch>
              </a:blipFill>
            </p:spPr>
            <p:txBody>
              <a:bodyPr/>
              <a:lstStyle/>
              <a:p>
                <a:r>
                  <a:rPr lang="en-US">
                    <a:noFill/>
                  </a:rPr>
                  <a:t> </a:t>
                </a:r>
              </a:p>
            </p:txBody>
          </p:sp>
        </mc:Fallback>
      </mc:AlternateContent>
      <p:pic>
        <p:nvPicPr>
          <p:cNvPr id="21" name="Picture 20" descr="Diagram, schematic&#10;&#10;Description automatically generated">
            <a:extLst>
              <a:ext uri="{FF2B5EF4-FFF2-40B4-BE49-F238E27FC236}">
                <a16:creationId xmlns:a16="http://schemas.microsoft.com/office/drawing/2014/main" id="{FD253042-EC5A-F248-89DA-C5A7BA1D8B9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068551" y="558370"/>
            <a:ext cx="3582535" cy="2019454"/>
          </a:xfrm>
          <a:prstGeom prst="rect">
            <a:avLst/>
          </a:prstGeom>
        </p:spPr>
      </p:pic>
      <p:sp>
        <p:nvSpPr>
          <p:cNvPr id="22" name="TextBox 21">
            <a:extLst>
              <a:ext uri="{FF2B5EF4-FFF2-40B4-BE49-F238E27FC236}">
                <a16:creationId xmlns:a16="http://schemas.microsoft.com/office/drawing/2014/main" id="{D41ADA25-882F-074D-91C5-3A58396DBFFA}"/>
              </a:ext>
            </a:extLst>
          </p:cNvPr>
          <p:cNvSpPr txBox="1"/>
          <p:nvPr/>
        </p:nvSpPr>
        <p:spPr>
          <a:xfrm>
            <a:off x="10767802" y="1198765"/>
            <a:ext cx="766813" cy="369332"/>
          </a:xfrm>
          <a:prstGeom prst="rect">
            <a:avLst/>
          </a:prstGeom>
          <a:solidFill>
            <a:schemeClr val="accent6">
              <a:lumMod val="60000"/>
              <a:lumOff val="40000"/>
            </a:schemeClr>
          </a:solidFill>
        </p:spPr>
        <p:txBody>
          <a:bodyPr wrap="none" rtlCol="0">
            <a:spAutoFit/>
          </a:bodyPr>
          <a:lstStyle/>
          <a:p>
            <a:r>
              <a:rPr lang="en-US" dirty="0"/>
              <a:t>Payoff</a:t>
            </a:r>
          </a:p>
        </p:txBody>
      </p:sp>
      <p:sp>
        <p:nvSpPr>
          <p:cNvPr id="23" name="Left Brace 22">
            <a:extLst>
              <a:ext uri="{FF2B5EF4-FFF2-40B4-BE49-F238E27FC236}">
                <a16:creationId xmlns:a16="http://schemas.microsoft.com/office/drawing/2014/main" id="{0266A2CC-1D48-2E42-874D-C9480CE5E8DB}"/>
              </a:ext>
            </a:extLst>
          </p:cNvPr>
          <p:cNvSpPr/>
          <p:nvPr/>
        </p:nvSpPr>
        <p:spPr>
          <a:xfrm>
            <a:off x="6758114" y="749406"/>
            <a:ext cx="310437" cy="1487012"/>
          </a:xfrm>
          <a:prstGeom prst="leftBrace">
            <a:avLst/>
          </a:prstGeom>
          <a:ln w="2222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TextBox 23">
            <a:extLst>
              <a:ext uri="{FF2B5EF4-FFF2-40B4-BE49-F238E27FC236}">
                <a16:creationId xmlns:a16="http://schemas.microsoft.com/office/drawing/2014/main" id="{D0D765B2-79A1-6B40-9457-78B1A63B24B9}"/>
              </a:ext>
            </a:extLst>
          </p:cNvPr>
          <p:cNvSpPr txBox="1"/>
          <p:nvPr/>
        </p:nvSpPr>
        <p:spPr>
          <a:xfrm>
            <a:off x="10023853" y="2565042"/>
            <a:ext cx="1989775" cy="276999"/>
          </a:xfrm>
          <a:prstGeom prst="rect">
            <a:avLst/>
          </a:prstGeom>
          <a:noFill/>
        </p:spPr>
        <p:txBody>
          <a:bodyPr wrap="none" rtlCol="0">
            <a:spAutoFit/>
          </a:bodyPr>
          <a:lstStyle/>
          <a:p>
            <a:r>
              <a:rPr lang="en-IN" sz="1200" i="1" dirty="0" err="1"/>
              <a:t>npj</a:t>
            </a:r>
            <a:r>
              <a:rPr lang="en-IN" sz="1200" i="1" dirty="0"/>
              <a:t> Quantum Inf</a:t>
            </a:r>
            <a:r>
              <a:rPr lang="en-IN" sz="1200" dirty="0"/>
              <a:t> </a:t>
            </a:r>
            <a:r>
              <a:rPr lang="en-IN" sz="1200" b="1" dirty="0"/>
              <a:t>5, </a:t>
            </a:r>
            <a:r>
              <a:rPr lang="en-IN" sz="1200" dirty="0"/>
              <a:t>15 (2019)</a:t>
            </a:r>
            <a:endParaRPr lang="en-US" sz="1200" dirty="0"/>
          </a:p>
        </p:txBody>
      </p:sp>
    </p:spTree>
    <p:extLst>
      <p:ext uri="{BB962C8B-B14F-4D97-AF65-F5344CB8AC3E}">
        <p14:creationId xmlns:p14="http://schemas.microsoft.com/office/powerpoint/2010/main" val="37891677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252C42-54BB-424B-ABDD-E84A9AF67D37}"/>
              </a:ext>
            </a:extLst>
          </p:cNvPr>
          <p:cNvSpPr>
            <a:spLocks noGrp="1"/>
          </p:cNvSpPr>
          <p:nvPr>
            <p:ph type="title"/>
          </p:nvPr>
        </p:nvSpPr>
        <p:spPr/>
        <p:txBody>
          <a:bodyPr/>
          <a:lstStyle/>
          <a:p>
            <a:r>
              <a:rPr lang="en-US" dirty="0"/>
              <a:t>Demo</a:t>
            </a:r>
          </a:p>
        </p:txBody>
      </p:sp>
      <p:sp>
        <p:nvSpPr>
          <p:cNvPr id="3" name="Text Placeholder 2">
            <a:extLst>
              <a:ext uri="{FF2B5EF4-FFF2-40B4-BE49-F238E27FC236}">
                <a16:creationId xmlns:a16="http://schemas.microsoft.com/office/drawing/2014/main" id="{CA0768C7-09EA-FE42-8B1A-271737BD7631}"/>
              </a:ext>
            </a:extLst>
          </p:cNvPr>
          <p:cNvSpPr>
            <a:spLocks noGrp="1"/>
          </p:cNvSpPr>
          <p:nvPr>
            <p:ph type="body" idx="1"/>
          </p:nvPr>
        </p:nvSpPr>
        <p:spPr/>
        <p:txBody>
          <a:bodyPr/>
          <a:lstStyle/>
          <a:p>
            <a:r>
              <a:rPr lang="en-US" dirty="0"/>
              <a:t>VQE: </a:t>
            </a:r>
            <a:r>
              <a:rPr lang="en-US" dirty="0">
                <a:hlinkClick r:id="rId2"/>
              </a:rPr>
              <a:t>https://qiskit.org/textbook/ch-applications/vqe-molecules.html</a:t>
            </a:r>
            <a:endParaRPr lang="en-US" dirty="0"/>
          </a:p>
          <a:p>
            <a:r>
              <a:rPr lang="en-US" dirty="0" err="1"/>
              <a:t>qGANs</a:t>
            </a:r>
            <a:r>
              <a:rPr lang="en-US" dirty="0"/>
              <a:t>: </a:t>
            </a:r>
            <a:r>
              <a:rPr lang="en-US" dirty="0">
                <a:hlinkClick r:id="rId3"/>
              </a:rPr>
              <a:t>https://ibm-q-financial-demo.mybluemix.net/</a:t>
            </a:r>
            <a:endParaRPr lang="en-US" dirty="0"/>
          </a:p>
        </p:txBody>
      </p:sp>
      <p:sp>
        <p:nvSpPr>
          <p:cNvPr id="4" name="Slide Number Placeholder 3">
            <a:extLst>
              <a:ext uri="{FF2B5EF4-FFF2-40B4-BE49-F238E27FC236}">
                <a16:creationId xmlns:a16="http://schemas.microsoft.com/office/drawing/2014/main" id="{ADE7E90E-3AB1-6B42-9576-5EA20272892F}"/>
              </a:ext>
            </a:extLst>
          </p:cNvPr>
          <p:cNvSpPr>
            <a:spLocks noGrp="1"/>
          </p:cNvSpPr>
          <p:nvPr>
            <p:ph type="sldNum" sz="quarter" idx="12"/>
          </p:nvPr>
        </p:nvSpPr>
        <p:spPr/>
        <p:txBody>
          <a:bodyPr/>
          <a:lstStyle/>
          <a:p>
            <a:fld id="{9E9A47FF-2A8F-4AA7-9FDB-53B65097DCE9}" type="slidenum">
              <a:rPr lang="en-IN" smtClean="0"/>
              <a:t>28</a:t>
            </a:fld>
            <a:endParaRPr lang="en-IN"/>
          </a:p>
        </p:txBody>
      </p:sp>
    </p:spTree>
    <p:extLst>
      <p:ext uri="{BB962C8B-B14F-4D97-AF65-F5344CB8AC3E}">
        <p14:creationId xmlns:p14="http://schemas.microsoft.com/office/powerpoint/2010/main" val="16203224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96AC25-AA93-CC4A-914E-CA136F1049C5}"/>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DA85DEA3-499F-944E-B234-ECCBFA0197A2}"/>
              </a:ext>
            </a:extLst>
          </p:cNvPr>
          <p:cNvSpPr>
            <a:spLocks noGrp="1"/>
          </p:cNvSpPr>
          <p:nvPr>
            <p:ph idx="1"/>
          </p:nvPr>
        </p:nvSpPr>
        <p:spPr/>
        <p:txBody>
          <a:bodyPr>
            <a:normAutofit fontScale="92500"/>
          </a:bodyPr>
          <a:lstStyle/>
          <a:p>
            <a:r>
              <a:rPr lang="en-US" sz="2600" dirty="0"/>
              <a:t>Programmable quantum computing is a reality and NISQ era is upon us</a:t>
            </a:r>
          </a:p>
          <a:p>
            <a:r>
              <a:rPr lang="en-US" sz="2600" dirty="0"/>
              <a:t>Hardware evolution quite rapid but still “noisy”</a:t>
            </a:r>
          </a:p>
          <a:p>
            <a:r>
              <a:rPr lang="en-US" sz="2600" dirty="0"/>
              <a:t>Traditional quantum algorithms are not practical</a:t>
            </a:r>
          </a:p>
          <a:p>
            <a:r>
              <a:rPr lang="en-US" sz="2600" dirty="0"/>
              <a:t>Variational quantum algorithms are mainstay in NISQ era (and even beyond)</a:t>
            </a:r>
          </a:p>
          <a:p>
            <a:pPr lvl="1"/>
            <a:r>
              <a:rPr lang="en-US" sz="2200" dirty="0"/>
              <a:t>Hybrid classical-quantum algorithm with shallow depth circuit</a:t>
            </a:r>
          </a:p>
          <a:p>
            <a:pPr lvl="1"/>
            <a:r>
              <a:rPr lang="en-US" sz="2200" dirty="0"/>
              <a:t>Hand-crafting of components: cost-function, ansatz, gradients and classical optimizers</a:t>
            </a:r>
          </a:p>
          <a:p>
            <a:pPr lvl="1"/>
            <a:r>
              <a:rPr lang="en-US" sz="2200" dirty="0"/>
              <a:t>Challenges: trainability, efficiency,  accuracy</a:t>
            </a:r>
          </a:p>
          <a:p>
            <a:r>
              <a:rPr lang="en-US" sz="2600" dirty="0"/>
              <a:t>Many </a:t>
            </a:r>
            <a:r>
              <a:rPr lang="en-US" sz="2600" dirty="0" err="1"/>
              <a:t>flavours</a:t>
            </a:r>
            <a:r>
              <a:rPr lang="en-US" sz="2600" dirty="0"/>
              <a:t> of variational algorithms being explored </a:t>
            </a:r>
          </a:p>
          <a:p>
            <a:r>
              <a:rPr lang="en-US" sz="2600" dirty="0"/>
              <a:t>Potential use-cases span financial, natural sciences, health sciences, manufacturing and logistics</a:t>
            </a:r>
          </a:p>
        </p:txBody>
      </p:sp>
      <p:sp>
        <p:nvSpPr>
          <p:cNvPr id="4" name="Slide Number Placeholder 3">
            <a:extLst>
              <a:ext uri="{FF2B5EF4-FFF2-40B4-BE49-F238E27FC236}">
                <a16:creationId xmlns:a16="http://schemas.microsoft.com/office/drawing/2014/main" id="{77CBA194-D980-D04F-8A0A-F920F7AA27A9}"/>
              </a:ext>
            </a:extLst>
          </p:cNvPr>
          <p:cNvSpPr>
            <a:spLocks noGrp="1"/>
          </p:cNvSpPr>
          <p:nvPr>
            <p:ph type="sldNum" sz="quarter" idx="12"/>
          </p:nvPr>
        </p:nvSpPr>
        <p:spPr/>
        <p:txBody>
          <a:bodyPr/>
          <a:lstStyle/>
          <a:p>
            <a:fld id="{9E9A47FF-2A8F-4AA7-9FDB-53B65097DCE9}" type="slidenum">
              <a:rPr lang="en-IN" smtClean="0"/>
              <a:t>29</a:t>
            </a:fld>
            <a:endParaRPr lang="en-IN"/>
          </a:p>
        </p:txBody>
      </p:sp>
    </p:spTree>
    <p:extLst>
      <p:ext uri="{BB962C8B-B14F-4D97-AF65-F5344CB8AC3E}">
        <p14:creationId xmlns:p14="http://schemas.microsoft.com/office/powerpoint/2010/main" val="19904314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512EF-A88E-D640-B050-3376E4B70482}"/>
              </a:ext>
            </a:extLst>
          </p:cNvPr>
          <p:cNvSpPr>
            <a:spLocks noGrp="1"/>
          </p:cNvSpPr>
          <p:nvPr>
            <p:ph type="title"/>
          </p:nvPr>
        </p:nvSpPr>
        <p:spPr/>
        <p:txBody>
          <a:bodyPr>
            <a:normAutofit/>
          </a:bodyPr>
          <a:lstStyle/>
          <a:p>
            <a:r>
              <a:rPr lang="en-US" sz="4800" dirty="0"/>
              <a:t>Motivation</a:t>
            </a:r>
          </a:p>
        </p:txBody>
      </p:sp>
      <p:sp>
        <p:nvSpPr>
          <p:cNvPr id="3" name="Text Placeholder 2">
            <a:extLst>
              <a:ext uri="{FF2B5EF4-FFF2-40B4-BE49-F238E27FC236}">
                <a16:creationId xmlns:a16="http://schemas.microsoft.com/office/drawing/2014/main" id="{0B66478C-5D3A-E144-9817-77FB17973A83}"/>
              </a:ext>
            </a:extLst>
          </p:cNvPr>
          <p:cNvSpPr>
            <a:spLocks noGrp="1"/>
          </p:cNvSpPr>
          <p:nvPr>
            <p:ph type="body" idx="1"/>
          </p:nvPr>
        </p:nvSpPr>
        <p:spPr/>
        <p:txBody>
          <a:bodyPr/>
          <a:lstStyle/>
          <a:p>
            <a:r>
              <a:rPr lang="en-US" dirty="0"/>
              <a:t>Why Variational Quantum Algorithms?</a:t>
            </a:r>
          </a:p>
        </p:txBody>
      </p:sp>
      <p:sp>
        <p:nvSpPr>
          <p:cNvPr id="4" name="Slide Number Placeholder 3">
            <a:extLst>
              <a:ext uri="{FF2B5EF4-FFF2-40B4-BE49-F238E27FC236}">
                <a16:creationId xmlns:a16="http://schemas.microsoft.com/office/drawing/2014/main" id="{9C820891-9265-A941-8FE9-2F8508FF414B}"/>
              </a:ext>
            </a:extLst>
          </p:cNvPr>
          <p:cNvSpPr>
            <a:spLocks noGrp="1"/>
          </p:cNvSpPr>
          <p:nvPr>
            <p:ph type="sldNum" sz="quarter" idx="12"/>
          </p:nvPr>
        </p:nvSpPr>
        <p:spPr/>
        <p:txBody>
          <a:bodyPr/>
          <a:lstStyle/>
          <a:p>
            <a:fld id="{9E9A47FF-2A8F-4AA7-9FDB-53B65097DCE9}" type="slidenum">
              <a:rPr lang="en-IN" smtClean="0"/>
              <a:t>3</a:t>
            </a:fld>
            <a:endParaRPr lang="en-IN"/>
          </a:p>
        </p:txBody>
      </p:sp>
    </p:spTree>
    <p:extLst>
      <p:ext uri="{BB962C8B-B14F-4D97-AF65-F5344CB8AC3E}">
        <p14:creationId xmlns:p14="http://schemas.microsoft.com/office/powerpoint/2010/main" val="34756843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C13547-7B45-5C42-8313-D8A69808235E}"/>
              </a:ext>
            </a:extLst>
          </p:cNvPr>
          <p:cNvSpPr>
            <a:spLocks noGrp="1"/>
          </p:cNvSpPr>
          <p:nvPr>
            <p:ph type="title"/>
          </p:nvPr>
        </p:nvSpPr>
        <p:spPr/>
        <p:txBody>
          <a:bodyPr/>
          <a:lstStyle/>
          <a:p>
            <a:r>
              <a:rPr lang="en-US" dirty="0"/>
              <a:t>Quantum Computing Generations</a:t>
            </a:r>
            <a:br>
              <a:rPr lang="en-US" dirty="0"/>
            </a:br>
            <a:r>
              <a:rPr lang="en-US" sz="3200" dirty="0"/>
              <a:t>NISQ (Noisy Intermediate-State Quantum)</a:t>
            </a:r>
          </a:p>
        </p:txBody>
      </p:sp>
      <p:sp>
        <p:nvSpPr>
          <p:cNvPr id="3" name="Slide Number Placeholder 2">
            <a:extLst>
              <a:ext uri="{FF2B5EF4-FFF2-40B4-BE49-F238E27FC236}">
                <a16:creationId xmlns:a16="http://schemas.microsoft.com/office/drawing/2014/main" id="{CC02EF22-7175-4F45-BE65-F7687D0DECBB}"/>
              </a:ext>
            </a:extLst>
          </p:cNvPr>
          <p:cNvSpPr>
            <a:spLocks noGrp="1"/>
          </p:cNvSpPr>
          <p:nvPr>
            <p:ph type="sldNum" sz="quarter" idx="12"/>
          </p:nvPr>
        </p:nvSpPr>
        <p:spPr/>
        <p:txBody>
          <a:bodyPr/>
          <a:lstStyle/>
          <a:p>
            <a:fld id="{9E9A47FF-2A8F-4AA7-9FDB-53B65097DCE9}" type="slidenum">
              <a:rPr lang="en-IN" smtClean="0"/>
              <a:t>4</a:t>
            </a:fld>
            <a:endParaRPr lang="en-IN"/>
          </a:p>
        </p:txBody>
      </p:sp>
      <p:sp>
        <p:nvSpPr>
          <p:cNvPr id="4" name="Right Arrow 3">
            <a:extLst>
              <a:ext uri="{FF2B5EF4-FFF2-40B4-BE49-F238E27FC236}">
                <a16:creationId xmlns:a16="http://schemas.microsoft.com/office/drawing/2014/main" id="{12531E4A-2F45-D74D-9E32-76F18749A7DC}"/>
              </a:ext>
            </a:extLst>
          </p:cNvPr>
          <p:cNvSpPr/>
          <p:nvPr/>
        </p:nvSpPr>
        <p:spPr>
          <a:xfrm>
            <a:off x="499102" y="3556598"/>
            <a:ext cx="11193795" cy="556591"/>
          </a:xfrm>
          <a:prstGeom prst="rightArrow">
            <a:avLst/>
          </a:prstGeom>
          <a:solidFill>
            <a:schemeClr val="bg1"/>
          </a:solidFill>
          <a:ln w="31750"/>
          <a:effectLst>
            <a:outerShdw blurRad="63500" sx="102000" sy="102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F1CA0218-F615-5648-9B9A-BB957BA8E3ED}"/>
              </a:ext>
            </a:extLst>
          </p:cNvPr>
          <p:cNvSpPr/>
          <p:nvPr/>
        </p:nvSpPr>
        <p:spPr>
          <a:xfrm>
            <a:off x="4384561" y="3246295"/>
            <a:ext cx="74140" cy="1067642"/>
          </a:xfrm>
          <a:prstGeom prst="rect">
            <a:avLst/>
          </a:prstGeom>
          <a:pattFill prst="wdUpDiag">
            <a:fgClr>
              <a:schemeClr val="accent6">
                <a:lumMod val="50000"/>
              </a:schemeClr>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7F9E6C10-54A6-5148-A556-599F04FB1B5D}"/>
              </a:ext>
            </a:extLst>
          </p:cNvPr>
          <p:cNvSpPr txBox="1"/>
          <p:nvPr/>
        </p:nvSpPr>
        <p:spPr>
          <a:xfrm>
            <a:off x="4095259" y="4399335"/>
            <a:ext cx="652744"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2016</a:t>
            </a:r>
          </a:p>
        </p:txBody>
      </p:sp>
      <p:sp>
        <p:nvSpPr>
          <p:cNvPr id="7" name="TextBox 6">
            <a:extLst>
              <a:ext uri="{FF2B5EF4-FFF2-40B4-BE49-F238E27FC236}">
                <a16:creationId xmlns:a16="http://schemas.microsoft.com/office/drawing/2014/main" id="{F40FDB9D-C406-D947-B940-5CEE30C48062}"/>
              </a:ext>
            </a:extLst>
          </p:cNvPr>
          <p:cNvSpPr txBox="1"/>
          <p:nvPr/>
        </p:nvSpPr>
        <p:spPr>
          <a:xfrm>
            <a:off x="8210165" y="4399335"/>
            <a:ext cx="659155"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20XX</a:t>
            </a:r>
          </a:p>
        </p:txBody>
      </p:sp>
      <p:sp>
        <p:nvSpPr>
          <p:cNvPr id="8" name="Rectangle 7">
            <a:extLst>
              <a:ext uri="{FF2B5EF4-FFF2-40B4-BE49-F238E27FC236}">
                <a16:creationId xmlns:a16="http://schemas.microsoft.com/office/drawing/2014/main" id="{D0757460-6BB1-C34F-93EE-3008E61E76D0}"/>
              </a:ext>
            </a:extLst>
          </p:cNvPr>
          <p:cNvSpPr/>
          <p:nvPr/>
        </p:nvSpPr>
        <p:spPr>
          <a:xfrm>
            <a:off x="8502673" y="3254622"/>
            <a:ext cx="74140" cy="1067642"/>
          </a:xfrm>
          <a:prstGeom prst="rect">
            <a:avLst/>
          </a:prstGeom>
          <a:pattFill prst="wdUpDiag">
            <a:fgClr>
              <a:schemeClr val="accent6">
                <a:lumMod val="50000"/>
              </a:schemeClr>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0" name="Straight Connector 9">
            <a:extLst>
              <a:ext uri="{FF2B5EF4-FFF2-40B4-BE49-F238E27FC236}">
                <a16:creationId xmlns:a16="http://schemas.microsoft.com/office/drawing/2014/main" id="{1CE31F84-DAA2-0C47-8CFF-D18199D1C464}"/>
              </a:ext>
            </a:extLst>
          </p:cNvPr>
          <p:cNvCxnSpPr/>
          <p:nvPr/>
        </p:nvCxnSpPr>
        <p:spPr>
          <a:xfrm>
            <a:off x="4421631" y="2176670"/>
            <a:ext cx="0" cy="745434"/>
          </a:xfrm>
          <a:prstGeom prst="line">
            <a:avLst/>
          </a:prstGeom>
        </p:spPr>
        <p:style>
          <a:lnRef idx="3">
            <a:schemeClr val="dk1"/>
          </a:lnRef>
          <a:fillRef idx="0">
            <a:schemeClr val="dk1"/>
          </a:fillRef>
          <a:effectRef idx="2">
            <a:schemeClr val="dk1"/>
          </a:effectRef>
          <a:fontRef idx="minor">
            <a:schemeClr val="tx1"/>
          </a:fontRef>
        </p:style>
      </p:cxnSp>
      <p:cxnSp>
        <p:nvCxnSpPr>
          <p:cNvPr id="11" name="Straight Connector 10">
            <a:extLst>
              <a:ext uri="{FF2B5EF4-FFF2-40B4-BE49-F238E27FC236}">
                <a16:creationId xmlns:a16="http://schemas.microsoft.com/office/drawing/2014/main" id="{D1A29B03-AEEA-384A-91BE-47F0D81DAECD}"/>
              </a:ext>
            </a:extLst>
          </p:cNvPr>
          <p:cNvCxnSpPr/>
          <p:nvPr/>
        </p:nvCxnSpPr>
        <p:spPr>
          <a:xfrm>
            <a:off x="8515888" y="2176670"/>
            <a:ext cx="0" cy="745434"/>
          </a:xfrm>
          <a:prstGeom prst="line">
            <a:avLst/>
          </a:prstGeom>
        </p:spPr>
        <p:style>
          <a:lnRef idx="3">
            <a:schemeClr val="dk1"/>
          </a:lnRef>
          <a:fillRef idx="0">
            <a:schemeClr val="dk1"/>
          </a:fillRef>
          <a:effectRef idx="2">
            <a:schemeClr val="dk1"/>
          </a:effectRef>
          <a:fontRef idx="minor">
            <a:schemeClr val="tx1"/>
          </a:fontRef>
        </p:style>
      </p:cxnSp>
      <p:sp>
        <p:nvSpPr>
          <p:cNvPr id="12" name="Left-right Arrow 11">
            <a:extLst>
              <a:ext uri="{FF2B5EF4-FFF2-40B4-BE49-F238E27FC236}">
                <a16:creationId xmlns:a16="http://schemas.microsoft.com/office/drawing/2014/main" id="{44614487-1789-9845-9BCF-E0B93F95D647}"/>
              </a:ext>
            </a:extLst>
          </p:cNvPr>
          <p:cNvSpPr/>
          <p:nvPr/>
        </p:nvSpPr>
        <p:spPr>
          <a:xfrm>
            <a:off x="4448762" y="2385391"/>
            <a:ext cx="4043972" cy="407505"/>
          </a:xfrm>
          <a:prstGeom prst="lef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3" name="Right Arrow 12">
            <a:extLst>
              <a:ext uri="{FF2B5EF4-FFF2-40B4-BE49-F238E27FC236}">
                <a16:creationId xmlns:a16="http://schemas.microsoft.com/office/drawing/2014/main" id="{EDC7B2BB-4357-E646-8235-686079AF7602}"/>
              </a:ext>
            </a:extLst>
          </p:cNvPr>
          <p:cNvSpPr/>
          <p:nvPr/>
        </p:nvSpPr>
        <p:spPr>
          <a:xfrm>
            <a:off x="8576812" y="2385391"/>
            <a:ext cx="1759875" cy="407505"/>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2B94A135-1C9E-F340-B18E-165530DC198D}"/>
              </a:ext>
            </a:extLst>
          </p:cNvPr>
          <p:cNvSpPr txBox="1"/>
          <p:nvPr/>
        </p:nvSpPr>
        <p:spPr>
          <a:xfrm>
            <a:off x="8576813" y="2055591"/>
            <a:ext cx="1474443" cy="369332"/>
          </a:xfrm>
          <a:prstGeom prst="rect">
            <a:avLst/>
          </a:prstGeom>
          <a:noFill/>
        </p:spPr>
        <p:txBody>
          <a:bodyPr wrap="none" rtlCol="0">
            <a:spAutoFit/>
          </a:bodyPr>
          <a:lstStyle/>
          <a:p>
            <a:r>
              <a:rPr lang="en-US" dirty="0"/>
              <a:t>Fault-Tolerant</a:t>
            </a:r>
          </a:p>
        </p:txBody>
      </p:sp>
      <p:sp>
        <p:nvSpPr>
          <p:cNvPr id="15" name="TextBox 14">
            <a:extLst>
              <a:ext uri="{FF2B5EF4-FFF2-40B4-BE49-F238E27FC236}">
                <a16:creationId xmlns:a16="http://schemas.microsoft.com/office/drawing/2014/main" id="{363EE3C2-7426-CD41-AF45-AA9B3BE617A1}"/>
              </a:ext>
            </a:extLst>
          </p:cNvPr>
          <p:cNvSpPr txBox="1"/>
          <p:nvPr/>
        </p:nvSpPr>
        <p:spPr>
          <a:xfrm>
            <a:off x="6142388" y="2075088"/>
            <a:ext cx="652743" cy="369332"/>
          </a:xfrm>
          <a:prstGeom prst="rect">
            <a:avLst/>
          </a:prstGeom>
          <a:noFill/>
        </p:spPr>
        <p:txBody>
          <a:bodyPr wrap="none" rtlCol="0">
            <a:spAutoFit/>
          </a:bodyPr>
          <a:lstStyle/>
          <a:p>
            <a:r>
              <a:rPr lang="en-US" dirty="0"/>
              <a:t>NISQ</a:t>
            </a:r>
          </a:p>
        </p:txBody>
      </p:sp>
      <p:sp>
        <p:nvSpPr>
          <p:cNvPr id="16" name="TextBox 15">
            <a:extLst>
              <a:ext uri="{FF2B5EF4-FFF2-40B4-BE49-F238E27FC236}">
                <a16:creationId xmlns:a16="http://schemas.microsoft.com/office/drawing/2014/main" id="{9D21244D-4168-5F40-B319-4BE56C1083C0}"/>
              </a:ext>
            </a:extLst>
          </p:cNvPr>
          <p:cNvSpPr txBox="1"/>
          <p:nvPr/>
        </p:nvSpPr>
        <p:spPr>
          <a:xfrm>
            <a:off x="511828" y="4399335"/>
            <a:ext cx="652744"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1981</a:t>
            </a:r>
          </a:p>
        </p:txBody>
      </p:sp>
      <p:sp>
        <p:nvSpPr>
          <p:cNvPr id="17" name="Left-right Arrow 16">
            <a:extLst>
              <a:ext uri="{FF2B5EF4-FFF2-40B4-BE49-F238E27FC236}">
                <a16:creationId xmlns:a16="http://schemas.microsoft.com/office/drawing/2014/main" id="{A9034050-7CC5-684E-A69A-BCB75E6CD441}"/>
              </a:ext>
            </a:extLst>
          </p:cNvPr>
          <p:cNvSpPr/>
          <p:nvPr/>
        </p:nvSpPr>
        <p:spPr>
          <a:xfrm>
            <a:off x="735496" y="2393145"/>
            <a:ext cx="3649065" cy="407880"/>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6B05D20B-9B61-C148-B915-3E6D46BB6927}"/>
              </a:ext>
            </a:extLst>
          </p:cNvPr>
          <p:cNvSpPr/>
          <p:nvPr/>
        </p:nvSpPr>
        <p:spPr>
          <a:xfrm>
            <a:off x="735496" y="3188620"/>
            <a:ext cx="74140" cy="1067642"/>
          </a:xfrm>
          <a:prstGeom prst="rect">
            <a:avLst/>
          </a:prstGeom>
          <a:pattFill prst="wdUpDiag">
            <a:fgClr>
              <a:schemeClr val="accent6">
                <a:lumMod val="50000"/>
              </a:schemeClr>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9" name="Straight Connector 18">
            <a:extLst>
              <a:ext uri="{FF2B5EF4-FFF2-40B4-BE49-F238E27FC236}">
                <a16:creationId xmlns:a16="http://schemas.microsoft.com/office/drawing/2014/main" id="{8EAFEFD1-351F-8145-87E2-6205C18994AB}"/>
              </a:ext>
            </a:extLst>
          </p:cNvPr>
          <p:cNvCxnSpPr/>
          <p:nvPr/>
        </p:nvCxnSpPr>
        <p:spPr>
          <a:xfrm>
            <a:off x="744780" y="2176670"/>
            <a:ext cx="0" cy="745434"/>
          </a:xfrm>
          <a:prstGeom prst="line">
            <a:avLst/>
          </a:prstGeom>
        </p:spPr>
        <p:style>
          <a:lnRef idx="3">
            <a:schemeClr val="dk1"/>
          </a:lnRef>
          <a:fillRef idx="0">
            <a:schemeClr val="dk1"/>
          </a:fillRef>
          <a:effectRef idx="2">
            <a:schemeClr val="dk1"/>
          </a:effectRef>
          <a:fontRef idx="minor">
            <a:schemeClr val="tx1"/>
          </a:fontRef>
        </p:style>
      </p:cxnSp>
      <p:sp>
        <p:nvSpPr>
          <p:cNvPr id="20" name="TextBox 19">
            <a:extLst>
              <a:ext uri="{FF2B5EF4-FFF2-40B4-BE49-F238E27FC236}">
                <a16:creationId xmlns:a16="http://schemas.microsoft.com/office/drawing/2014/main" id="{245F4F32-0258-6D43-8E1C-9716F6F5E092}"/>
              </a:ext>
            </a:extLst>
          </p:cNvPr>
          <p:cNvSpPr txBox="1"/>
          <p:nvPr/>
        </p:nvSpPr>
        <p:spPr>
          <a:xfrm>
            <a:off x="1571021" y="2075088"/>
            <a:ext cx="1423659" cy="369332"/>
          </a:xfrm>
          <a:prstGeom prst="rect">
            <a:avLst/>
          </a:prstGeom>
          <a:noFill/>
        </p:spPr>
        <p:txBody>
          <a:bodyPr wrap="none" rtlCol="0">
            <a:spAutoFit/>
          </a:bodyPr>
          <a:lstStyle/>
          <a:p>
            <a:r>
              <a:rPr lang="en-US" dirty="0"/>
              <a:t>Experimental</a:t>
            </a:r>
          </a:p>
        </p:txBody>
      </p:sp>
      <p:grpSp>
        <p:nvGrpSpPr>
          <p:cNvPr id="26" name="Group 25">
            <a:extLst>
              <a:ext uri="{FF2B5EF4-FFF2-40B4-BE49-F238E27FC236}">
                <a16:creationId xmlns:a16="http://schemas.microsoft.com/office/drawing/2014/main" id="{74E932E9-4851-F24A-8947-3709F8500032}"/>
              </a:ext>
            </a:extLst>
          </p:cNvPr>
          <p:cNvGrpSpPr/>
          <p:nvPr/>
        </p:nvGrpSpPr>
        <p:grpSpPr>
          <a:xfrm>
            <a:off x="3446906" y="4894375"/>
            <a:ext cx="1949450" cy="1528830"/>
            <a:chOff x="3544970" y="5285502"/>
            <a:chExt cx="1949450" cy="1528830"/>
          </a:xfrm>
        </p:grpSpPr>
        <p:pic>
          <p:nvPicPr>
            <p:cNvPr id="1026" name="Picture 2">
              <a:extLst>
                <a:ext uri="{FF2B5EF4-FFF2-40B4-BE49-F238E27FC236}">
                  <a16:creationId xmlns:a16="http://schemas.microsoft.com/office/drawing/2014/main" id="{AD38A327-1CA5-654D-8D4E-7E3A860683A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02223" y="5706092"/>
              <a:ext cx="1512956" cy="110824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1" descr="Text&#10;&#10;Description automatically generated with medium confidence">
              <a:extLst>
                <a:ext uri="{FF2B5EF4-FFF2-40B4-BE49-F238E27FC236}">
                  <a16:creationId xmlns:a16="http://schemas.microsoft.com/office/drawing/2014/main" id="{DA50B147-B722-F24D-86E1-2677E12322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44970" y="5285502"/>
              <a:ext cx="1949450" cy="410724"/>
            </a:xfrm>
            <a:prstGeom prst="rect">
              <a:avLst/>
            </a:prstGeom>
          </p:spPr>
        </p:pic>
      </p:grpSp>
      <p:sp>
        <p:nvSpPr>
          <p:cNvPr id="23" name="Rectangle 22">
            <a:extLst>
              <a:ext uri="{FF2B5EF4-FFF2-40B4-BE49-F238E27FC236}">
                <a16:creationId xmlns:a16="http://schemas.microsoft.com/office/drawing/2014/main" id="{1664DC7A-6F6A-764E-9E1F-A6FE21005A21}"/>
              </a:ext>
            </a:extLst>
          </p:cNvPr>
          <p:cNvSpPr/>
          <p:nvPr/>
        </p:nvSpPr>
        <p:spPr>
          <a:xfrm>
            <a:off x="10455627" y="5772061"/>
            <a:ext cx="1736373" cy="276999"/>
          </a:xfrm>
          <a:prstGeom prst="rect">
            <a:avLst/>
          </a:prstGeom>
        </p:spPr>
        <p:txBody>
          <a:bodyPr wrap="none">
            <a:spAutoFit/>
          </a:bodyPr>
          <a:lstStyle/>
          <a:p>
            <a:r>
              <a:rPr lang="en-IN" sz="1200" dirty="0">
                <a:latin typeface="Open Sans" panose="020F0502020204030204" pitchFamily="34" charset="0"/>
              </a:rPr>
              <a:t>Quantum </a:t>
            </a:r>
            <a:r>
              <a:rPr lang="en-IN" sz="1200" b="1" dirty="0">
                <a:latin typeface="Open Sans" panose="020F0502020204030204" pitchFamily="34" charset="0"/>
              </a:rPr>
              <a:t>2</a:t>
            </a:r>
            <a:r>
              <a:rPr lang="en-IN" sz="1200" dirty="0">
                <a:latin typeface="Open Sans" panose="020F0502020204030204" pitchFamily="34" charset="0"/>
              </a:rPr>
              <a:t>, 79 (2018)</a:t>
            </a:r>
            <a:endParaRPr lang="en-US" sz="1200" dirty="0"/>
          </a:p>
        </p:txBody>
      </p:sp>
      <p:cxnSp>
        <p:nvCxnSpPr>
          <p:cNvPr id="25" name="Straight Arrow Connector 24">
            <a:extLst>
              <a:ext uri="{FF2B5EF4-FFF2-40B4-BE49-F238E27FC236}">
                <a16:creationId xmlns:a16="http://schemas.microsoft.com/office/drawing/2014/main" id="{2D962D91-6C65-B542-998C-D622F151EC71}"/>
              </a:ext>
            </a:extLst>
          </p:cNvPr>
          <p:cNvCxnSpPr/>
          <p:nvPr/>
        </p:nvCxnSpPr>
        <p:spPr>
          <a:xfrm flipV="1">
            <a:off x="5494420" y="3985591"/>
            <a:ext cx="0" cy="413744"/>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27" name="TextBox 26">
            <a:extLst>
              <a:ext uri="{FF2B5EF4-FFF2-40B4-BE49-F238E27FC236}">
                <a16:creationId xmlns:a16="http://schemas.microsoft.com/office/drawing/2014/main" id="{83E5EA28-ADB3-8E4A-91D6-EABDD0C8A625}"/>
              </a:ext>
            </a:extLst>
          </p:cNvPr>
          <p:cNvSpPr txBox="1"/>
          <p:nvPr/>
        </p:nvSpPr>
        <p:spPr>
          <a:xfrm>
            <a:off x="5168048" y="4399335"/>
            <a:ext cx="652744"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2021</a:t>
            </a:r>
          </a:p>
        </p:txBody>
      </p:sp>
    </p:spTree>
    <p:extLst>
      <p:ext uri="{BB962C8B-B14F-4D97-AF65-F5344CB8AC3E}">
        <p14:creationId xmlns:p14="http://schemas.microsoft.com/office/powerpoint/2010/main" val="19243066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82E766-9F21-AD45-AF07-526ADC2666AB}"/>
              </a:ext>
            </a:extLst>
          </p:cNvPr>
          <p:cNvSpPr>
            <a:spLocks noGrp="1"/>
          </p:cNvSpPr>
          <p:nvPr>
            <p:ph type="title"/>
          </p:nvPr>
        </p:nvSpPr>
        <p:spPr/>
        <p:txBody>
          <a:bodyPr/>
          <a:lstStyle/>
          <a:p>
            <a:r>
              <a:rPr lang="en-US" dirty="0"/>
              <a:t>Quantum algorithms: history</a:t>
            </a:r>
          </a:p>
        </p:txBody>
      </p:sp>
      <p:sp>
        <p:nvSpPr>
          <p:cNvPr id="6" name="Right Arrow 5">
            <a:extLst>
              <a:ext uri="{FF2B5EF4-FFF2-40B4-BE49-F238E27FC236}">
                <a16:creationId xmlns:a16="http://schemas.microsoft.com/office/drawing/2014/main" id="{C8CDD2C8-6052-DB40-AED7-AB42049BB084}"/>
              </a:ext>
            </a:extLst>
          </p:cNvPr>
          <p:cNvSpPr/>
          <p:nvPr/>
        </p:nvSpPr>
        <p:spPr>
          <a:xfrm>
            <a:off x="499102" y="4729414"/>
            <a:ext cx="11193795" cy="556591"/>
          </a:xfrm>
          <a:prstGeom prst="rightArrow">
            <a:avLst/>
          </a:prstGeom>
          <a:solidFill>
            <a:schemeClr val="bg1"/>
          </a:solidFill>
          <a:ln w="31750"/>
          <a:effectLst>
            <a:outerShdw blurRad="63500" sx="102000" sy="102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8" name="Straight Connector 7">
            <a:extLst>
              <a:ext uri="{FF2B5EF4-FFF2-40B4-BE49-F238E27FC236}">
                <a16:creationId xmlns:a16="http://schemas.microsoft.com/office/drawing/2014/main" id="{7F924688-07D9-F54F-97BF-3C88D23639ED}"/>
              </a:ext>
            </a:extLst>
          </p:cNvPr>
          <p:cNvCxnSpPr/>
          <p:nvPr/>
        </p:nvCxnSpPr>
        <p:spPr>
          <a:xfrm>
            <a:off x="1230839" y="3818236"/>
            <a:ext cx="0" cy="1080000"/>
          </a:xfrm>
          <a:prstGeom prst="line">
            <a:avLst/>
          </a:prstGeom>
          <a:ln w="47625"/>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2DA0AEB1-F8C8-B14F-8E0A-354FF7C7D431}"/>
              </a:ext>
            </a:extLst>
          </p:cNvPr>
          <p:cNvCxnSpPr/>
          <p:nvPr/>
        </p:nvCxnSpPr>
        <p:spPr>
          <a:xfrm>
            <a:off x="2378146" y="3818236"/>
            <a:ext cx="0" cy="1080000"/>
          </a:xfrm>
          <a:prstGeom prst="line">
            <a:avLst/>
          </a:prstGeom>
          <a:ln w="47625"/>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34CCC56-6779-4B44-B4B5-E4C8B6D41CF5}"/>
              </a:ext>
            </a:extLst>
          </p:cNvPr>
          <p:cNvCxnSpPr/>
          <p:nvPr/>
        </p:nvCxnSpPr>
        <p:spPr>
          <a:xfrm>
            <a:off x="4672760" y="3818236"/>
            <a:ext cx="0" cy="1080000"/>
          </a:xfrm>
          <a:prstGeom prst="line">
            <a:avLst/>
          </a:prstGeom>
          <a:ln w="47625"/>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1C0CB749-A087-0E4F-9356-64D61CA3911C}"/>
              </a:ext>
            </a:extLst>
          </p:cNvPr>
          <p:cNvCxnSpPr/>
          <p:nvPr/>
        </p:nvCxnSpPr>
        <p:spPr>
          <a:xfrm>
            <a:off x="5820067" y="3818236"/>
            <a:ext cx="0" cy="1080000"/>
          </a:xfrm>
          <a:prstGeom prst="line">
            <a:avLst/>
          </a:prstGeom>
          <a:ln w="47625"/>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ACF0E462-2FBC-D14F-8A12-51CB07AF1524}"/>
              </a:ext>
            </a:extLst>
          </p:cNvPr>
          <p:cNvSpPr txBox="1"/>
          <p:nvPr/>
        </p:nvSpPr>
        <p:spPr>
          <a:xfrm>
            <a:off x="904467" y="5359901"/>
            <a:ext cx="65274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1992</a:t>
            </a:r>
          </a:p>
        </p:txBody>
      </p:sp>
      <p:sp>
        <p:nvSpPr>
          <p:cNvPr id="13" name="TextBox 12">
            <a:extLst>
              <a:ext uri="{FF2B5EF4-FFF2-40B4-BE49-F238E27FC236}">
                <a16:creationId xmlns:a16="http://schemas.microsoft.com/office/drawing/2014/main" id="{AEE81F51-4E1E-3349-954D-2B15FF95033D}"/>
              </a:ext>
            </a:extLst>
          </p:cNvPr>
          <p:cNvSpPr txBox="1"/>
          <p:nvPr/>
        </p:nvSpPr>
        <p:spPr>
          <a:xfrm>
            <a:off x="2051774" y="5359901"/>
            <a:ext cx="65274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1992</a:t>
            </a:r>
          </a:p>
        </p:txBody>
      </p:sp>
      <p:sp>
        <p:nvSpPr>
          <p:cNvPr id="14" name="TextBox 13">
            <a:extLst>
              <a:ext uri="{FF2B5EF4-FFF2-40B4-BE49-F238E27FC236}">
                <a16:creationId xmlns:a16="http://schemas.microsoft.com/office/drawing/2014/main" id="{6987DC45-69C1-0E4E-8E57-4DA76FF816A3}"/>
              </a:ext>
            </a:extLst>
          </p:cNvPr>
          <p:cNvSpPr txBox="1"/>
          <p:nvPr/>
        </p:nvSpPr>
        <p:spPr>
          <a:xfrm>
            <a:off x="702762" y="3159547"/>
            <a:ext cx="960519" cy="646331"/>
          </a:xfrm>
          <a:prstGeom prst="rect">
            <a:avLst/>
          </a:prstGeom>
          <a:solidFill>
            <a:schemeClr val="bg1"/>
          </a:solid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i="0" u="none" strike="noStrike" kern="1200" cap="none" spc="0" normalizeH="0" baseline="0" noProof="0" dirty="0">
                <a:ln>
                  <a:noFill/>
                </a:ln>
                <a:effectLst/>
                <a:uLnTx/>
                <a:uFillTx/>
                <a:latin typeface="Calibri" panose="020F0502020204030204"/>
                <a:ea typeface="+mn-ea"/>
                <a:cs typeface="+mn-cs"/>
              </a:rPr>
              <a:t>Deutsch</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i="0" u="none" strike="noStrike" kern="1200" cap="none" spc="0" normalizeH="0" baseline="0" noProof="0" dirty="0">
                <a:ln>
                  <a:noFill/>
                </a:ln>
                <a:effectLst/>
                <a:uLnTx/>
                <a:uFillTx/>
                <a:latin typeface="Calibri" panose="020F0502020204030204"/>
                <a:ea typeface="+mn-ea"/>
                <a:cs typeface="+mn-cs"/>
              </a:rPr>
              <a:t>-</a:t>
            </a:r>
            <a:r>
              <a:rPr kumimoji="0" lang="en-US" sz="1800" i="0" u="none" strike="noStrike" kern="1200" cap="none" spc="0" normalizeH="0" baseline="0" noProof="0" dirty="0" err="1">
                <a:ln>
                  <a:noFill/>
                </a:ln>
                <a:effectLst/>
                <a:uLnTx/>
                <a:uFillTx/>
                <a:latin typeface="Calibri" panose="020F0502020204030204"/>
                <a:ea typeface="+mn-ea"/>
                <a:cs typeface="+mn-cs"/>
              </a:rPr>
              <a:t>Jozsa</a:t>
            </a:r>
            <a:endParaRPr kumimoji="0" lang="en-US" sz="1800" i="0" u="none" strike="noStrike" kern="1200" cap="none" spc="0" normalizeH="0" baseline="0" noProof="0" dirty="0">
              <a:ln>
                <a:noFill/>
              </a:ln>
              <a:effectLst/>
              <a:uLnTx/>
              <a:uFillTx/>
              <a:latin typeface="Calibri" panose="020F0502020204030204"/>
              <a:ea typeface="+mn-ea"/>
              <a:cs typeface="+mn-cs"/>
            </a:endParaRPr>
          </a:p>
        </p:txBody>
      </p:sp>
      <p:sp>
        <p:nvSpPr>
          <p:cNvPr id="15" name="TextBox 14">
            <a:extLst>
              <a:ext uri="{FF2B5EF4-FFF2-40B4-BE49-F238E27FC236}">
                <a16:creationId xmlns:a16="http://schemas.microsoft.com/office/drawing/2014/main" id="{EEDB246D-11FC-8145-9DCB-F5409FE99F7C}"/>
              </a:ext>
            </a:extLst>
          </p:cNvPr>
          <p:cNvSpPr txBox="1"/>
          <p:nvPr/>
        </p:nvSpPr>
        <p:spPr>
          <a:xfrm>
            <a:off x="1848399" y="3159547"/>
            <a:ext cx="1096198" cy="646331"/>
          </a:xfrm>
          <a:prstGeom prst="rect">
            <a:avLst/>
          </a:prstGeom>
          <a:solidFill>
            <a:schemeClr val="bg1"/>
          </a:solid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Bernstein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Vazirani</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 name="TextBox 15">
            <a:extLst>
              <a:ext uri="{FF2B5EF4-FFF2-40B4-BE49-F238E27FC236}">
                <a16:creationId xmlns:a16="http://schemas.microsoft.com/office/drawing/2014/main" id="{674377DF-A415-0749-AB2E-C3734B2F14C2}"/>
              </a:ext>
            </a:extLst>
          </p:cNvPr>
          <p:cNvSpPr txBox="1"/>
          <p:nvPr/>
        </p:nvSpPr>
        <p:spPr>
          <a:xfrm>
            <a:off x="3186852" y="3307830"/>
            <a:ext cx="77136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Simon</a:t>
            </a:r>
          </a:p>
        </p:txBody>
      </p:sp>
      <p:sp>
        <p:nvSpPr>
          <p:cNvPr id="17" name="TextBox 16">
            <a:extLst>
              <a:ext uri="{FF2B5EF4-FFF2-40B4-BE49-F238E27FC236}">
                <a16:creationId xmlns:a16="http://schemas.microsoft.com/office/drawing/2014/main" id="{11291296-0182-BE43-8638-61F821E55D2C}"/>
              </a:ext>
            </a:extLst>
          </p:cNvPr>
          <p:cNvSpPr txBox="1"/>
          <p:nvPr/>
        </p:nvSpPr>
        <p:spPr>
          <a:xfrm>
            <a:off x="4364212" y="3307830"/>
            <a:ext cx="61427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Shor</a:t>
            </a:r>
          </a:p>
        </p:txBody>
      </p:sp>
      <p:cxnSp>
        <p:nvCxnSpPr>
          <p:cNvPr id="19" name="Straight Connector 18">
            <a:extLst>
              <a:ext uri="{FF2B5EF4-FFF2-40B4-BE49-F238E27FC236}">
                <a16:creationId xmlns:a16="http://schemas.microsoft.com/office/drawing/2014/main" id="{A02977CC-BC2F-854A-832B-0466F053F84A}"/>
              </a:ext>
            </a:extLst>
          </p:cNvPr>
          <p:cNvCxnSpPr/>
          <p:nvPr/>
        </p:nvCxnSpPr>
        <p:spPr>
          <a:xfrm>
            <a:off x="3525453" y="3818236"/>
            <a:ext cx="0" cy="1080000"/>
          </a:xfrm>
          <a:prstGeom prst="line">
            <a:avLst/>
          </a:prstGeom>
          <a:ln w="47625"/>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3EC144A7-A644-AF40-9077-2D94BC5405AD}"/>
              </a:ext>
            </a:extLst>
          </p:cNvPr>
          <p:cNvSpPr txBox="1"/>
          <p:nvPr/>
        </p:nvSpPr>
        <p:spPr>
          <a:xfrm>
            <a:off x="3186852" y="5359901"/>
            <a:ext cx="65274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1993</a:t>
            </a:r>
          </a:p>
        </p:txBody>
      </p:sp>
      <p:sp>
        <p:nvSpPr>
          <p:cNvPr id="21" name="TextBox 20">
            <a:extLst>
              <a:ext uri="{FF2B5EF4-FFF2-40B4-BE49-F238E27FC236}">
                <a16:creationId xmlns:a16="http://schemas.microsoft.com/office/drawing/2014/main" id="{661C5C19-138A-284E-959C-AF5B701209DA}"/>
              </a:ext>
            </a:extLst>
          </p:cNvPr>
          <p:cNvSpPr txBox="1"/>
          <p:nvPr/>
        </p:nvSpPr>
        <p:spPr>
          <a:xfrm>
            <a:off x="4345491" y="5355599"/>
            <a:ext cx="65274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1994</a:t>
            </a:r>
          </a:p>
        </p:txBody>
      </p:sp>
      <p:sp>
        <p:nvSpPr>
          <p:cNvPr id="22" name="TextBox 21">
            <a:extLst>
              <a:ext uri="{FF2B5EF4-FFF2-40B4-BE49-F238E27FC236}">
                <a16:creationId xmlns:a16="http://schemas.microsoft.com/office/drawing/2014/main" id="{1B1BD88E-3850-1F4E-8F04-287F227011E8}"/>
              </a:ext>
            </a:extLst>
          </p:cNvPr>
          <p:cNvSpPr txBox="1"/>
          <p:nvPr/>
        </p:nvSpPr>
        <p:spPr>
          <a:xfrm>
            <a:off x="5480569" y="5355599"/>
            <a:ext cx="65274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1996</a:t>
            </a:r>
          </a:p>
        </p:txBody>
      </p:sp>
      <p:cxnSp>
        <p:nvCxnSpPr>
          <p:cNvPr id="28" name="Straight Connector 27">
            <a:extLst>
              <a:ext uri="{FF2B5EF4-FFF2-40B4-BE49-F238E27FC236}">
                <a16:creationId xmlns:a16="http://schemas.microsoft.com/office/drawing/2014/main" id="{470A236D-DB51-5745-871B-AF9AF584D264}"/>
              </a:ext>
            </a:extLst>
          </p:cNvPr>
          <p:cNvCxnSpPr/>
          <p:nvPr/>
        </p:nvCxnSpPr>
        <p:spPr>
          <a:xfrm>
            <a:off x="8071553" y="3818236"/>
            <a:ext cx="0" cy="1080000"/>
          </a:xfrm>
          <a:prstGeom prst="line">
            <a:avLst/>
          </a:prstGeom>
          <a:ln w="47625"/>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EF513536-9EA1-1847-BCD6-CD7F39715858}"/>
              </a:ext>
            </a:extLst>
          </p:cNvPr>
          <p:cNvSpPr txBox="1"/>
          <p:nvPr/>
        </p:nvSpPr>
        <p:spPr>
          <a:xfrm>
            <a:off x="7786515" y="2917323"/>
            <a:ext cx="58734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7030A0"/>
                </a:solidFill>
                <a:effectLst/>
                <a:uLnTx/>
                <a:uFillTx/>
                <a:latin typeface="Calibri" panose="020F0502020204030204"/>
                <a:ea typeface="+mn-ea"/>
                <a:cs typeface="+mn-cs"/>
              </a:rPr>
              <a:t>VQE</a:t>
            </a:r>
          </a:p>
        </p:txBody>
      </p:sp>
      <p:cxnSp>
        <p:nvCxnSpPr>
          <p:cNvPr id="31" name="Straight Connector 30">
            <a:extLst>
              <a:ext uri="{FF2B5EF4-FFF2-40B4-BE49-F238E27FC236}">
                <a16:creationId xmlns:a16="http://schemas.microsoft.com/office/drawing/2014/main" id="{791B64B0-2657-0449-A2BB-3DA1EEA9CE2C}"/>
              </a:ext>
            </a:extLst>
          </p:cNvPr>
          <p:cNvCxnSpPr/>
          <p:nvPr/>
        </p:nvCxnSpPr>
        <p:spPr>
          <a:xfrm>
            <a:off x="9261990" y="3818236"/>
            <a:ext cx="0" cy="1080000"/>
          </a:xfrm>
          <a:prstGeom prst="line">
            <a:avLst/>
          </a:prstGeom>
          <a:ln w="47625"/>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69455DA4-BA3A-1948-AC5C-FBDB3BE45CBF}"/>
              </a:ext>
            </a:extLst>
          </p:cNvPr>
          <p:cNvSpPr txBox="1"/>
          <p:nvPr/>
        </p:nvSpPr>
        <p:spPr>
          <a:xfrm>
            <a:off x="8924529" y="3106613"/>
            <a:ext cx="700833" cy="64633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70AD47">
                    <a:lumMod val="50000"/>
                  </a:srgbClr>
                </a:solidFill>
                <a:effectLst/>
                <a:uLnTx/>
                <a:uFillTx/>
                <a:latin typeface="Calibri" panose="020F0502020204030204"/>
                <a:ea typeface="+mn-ea"/>
                <a:cs typeface="+mn-cs"/>
              </a:rPr>
              <a:t>QC in</a:t>
            </a:r>
            <a:br>
              <a:rPr kumimoji="0" lang="en-US" sz="1800" b="0" i="0" u="none" strike="noStrike" kern="1200" cap="none" spc="0" normalizeH="0" baseline="0" noProof="0" dirty="0">
                <a:ln>
                  <a:noFill/>
                </a:ln>
                <a:solidFill>
                  <a:srgbClr val="70AD47">
                    <a:lumMod val="50000"/>
                  </a:srgbClr>
                </a:solidFill>
                <a:effectLst/>
                <a:uLnTx/>
                <a:uFillTx/>
                <a:latin typeface="Calibri" panose="020F0502020204030204"/>
                <a:ea typeface="+mn-ea"/>
                <a:cs typeface="+mn-cs"/>
              </a:rPr>
            </a:br>
            <a:r>
              <a:rPr kumimoji="0" lang="en-US" sz="1800" b="0" i="0" u="none" strike="noStrike" kern="1200" cap="none" spc="0" normalizeH="0" baseline="0" noProof="0" dirty="0">
                <a:ln>
                  <a:noFill/>
                </a:ln>
                <a:solidFill>
                  <a:srgbClr val="70AD47">
                    <a:lumMod val="50000"/>
                  </a:srgbClr>
                </a:solidFill>
                <a:effectLst/>
                <a:uLnTx/>
                <a:uFillTx/>
                <a:latin typeface="Calibri" panose="020F0502020204030204"/>
                <a:ea typeface="+mn-ea"/>
                <a:cs typeface="+mn-cs"/>
              </a:rPr>
              <a:t>cloud</a:t>
            </a:r>
          </a:p>
        </p:txBody>
      </p:sp>
      <p:sp>
        <p:nvSpPr>
          <p:cNvPr id="32" name="TextBox 31">
            <a:extLst>
              <a:ext uri="{FF2B5EF4-FFF2-40B4-BE49-F238E27FC236}">
                <a16:creationId xmlns:a16="http://schemas.microsoft.com/office/drawing/2014/main" id="{CF7891C0-0F9E-434C-B2D8-1BA937D5F152}"/>
              </a:ext>
            </a:extLst>
          </p:cNvPr>
          <p:cNvSpPr txBox="1"/>
          <p:nvPr/>
        </p:nvSpPr>
        <p:spPr>
          <a:xfrm>
            <a:off x="7685806" y="3307830"/>
            <a:ext cx="77149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7030A0"/>
                </a:solidFill>
                <a:effectLst/>
                <a:uLnTx/>
                <a:uFillTx/>
                <a:latin typeface="Calibri" panose="020F0502020204030204"/>
                <a:ea typeface="+mn-ea"/>
                <a:cs typeface="+mn-cs"/>
              </a:rPr>
              <a:t>QAOA</a:t>
            </a:r>
          </a:p>
        </p:txBody>
      </p:sp>
      <p:sp>
        <p:nvSpPr>
          <p:cNvPr id="35" name="TextBox 34">
            <a:extLst>
              <a:ext uri="{FF2B5EF4-FFF2-40B4-BE49-F238E27FC236}">
                <a16:creationId xmlns:a16="http://schemas.microsoft.com/office/drawing/2014/main" id="{CC7B5830-7982-CB44-A116-9A55B8CF7F66}"/>
              </a:ext>
            </a:extLst>
          </p:cNvPr>
          <p:cNvSpPr txBox="1"/>
          <p:nvPr/>
        </p:nvSpPr>
        <p:spPr>
          <a:xfrm>
            <a:off x="7786515" y="5364227"/>
            <a:ext cx="652744"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2014</a:t>
            </a:r>
          </a:p>
        </p:txBody>
      </p:sp>
      <p:sp>
        <p:nvSpPr>
          <p:cNvPr id="36" name="TextBox 35">
            <a:extLst>
              <a:ext uri="{FF2B5EF4-FFF2-40B4-BE49-F238E27FC236}">
                <a16:creationId xmlns:a16="http://schemas.microsoft.com/office/drawing/2014/main" id="{6EDB0023-71F2-634B-915D-108B086838DC}"/>
              </a:ext>
            </a:extLst>
          </p:cNvPr>
          <p:cNvSpPr txBox="1"/>
          <p:nvPr/>
        </p:nvSpPr>
        <p:spPr>
          <a:xfrm>
            <a:off x="8921593" y="5364227"/>
            <a:ext cx="652744"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2016</a:t>
            </a:r>
          </a:p>
        </p:txBody>
      </p:sp>
      <p:sp>
        <p:nvSpPr>
          <p:cNvPr id="37" name="TextBox 36">
            <a:extLst>
              <a:ext uri="{FF2B5EF4-FFF2-40B4-BE49-F238E27FC236}">
                <a16:creationId xmlns:a16="http://schemas.microsoft.com/office/drawing/2014/main" id="{A6B17975-09DA-5A47-BA74-ED90D5BA694D}"/>
              </a:ext>
            </a:extLst>
          </p:cNvPr>
          <p:cNvSpPr txBox="1"/>
          <p:nvPr/>
        </p:nvSpPr>
        <p:spPr>
          <a:xfrm>
            <a:off x="6516229" y="3944481"/>
            <a:ext cx="503664"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cxnSp>
        <p:nvCxnSpPr>
          <p:cNvPr id="39" name="Straight Connector 38">
            <a:extLst>
              <a:ext uri="{FF2B5EF4-FFF2-40B4-BE49-F238E27FC236}">
                <a16:creationId xmlns:a16="http://schemas.microsoft.com/office/drawing/2014/main" id="{E5A21B71-DCDC-A04C-B694-C301046BC94E}"/>
              </a:ext>
            </a:extLst>
          </p:cNvPr>
          <p:cNvCxnSpPr/>
          <p:nvPr/>
        </p:nvCxnSpPr>
        <p:spPr>
          <a:xfrm>
            <a:off x="10415287" y="3818236"/>
            <a:ext cx="0" cy="1080000"/>
          </a:xfrm>
          <a:prstGeom prst="line">
            <a:avLst/>
          </a:prstGeom>
          <a:ln w="47625"/>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FBE29881-8B1C-EF4E-B88C-51BE9F6A4C94}"/>
              </a:ext>
            </a:extLst>
          </p:cNvPr>
          <p:cNvSpPr txBox="1"/>
          <p:nvPr/>
        </p:nvSpPr>
        <p:spPr>
          <a:xfrm>
            <a:off x="10880146" y="3944481"/>
            <a:ext cx="503664"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sp>
        <p:nvSpPr>
          <p:cNvPr id="42" name="TextBox 41">
            <a:extLst>
              <a:ext uri="{FF2B5EF4-FFF2-40B4-BE49-F238E27FC236}">
                <a16:creationId xmlns:a16="http://schemas.microsoft.com/office/drawing/2014/main" id="{B509CECE-D379-344B-ACF6-1E7B68439504}"/>
              </a:ext>
            </a:extLst>
          </p:cNvPr>
          <p:cNvSpPr txBox="1"/>
          <p:nvPr/>
        </p:nvSpPr>
        <p:spPr>
          <a:xfrm>
            <a:off x="9725599" y="3107534"/>
            <a:ext cx="1363900" cy="64633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Battery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optimization</a:t>
            </a:r>
          </a:p>
        </p:txBody>
      </p:sp>
      <p:sp>
        <p:nvSpPr>
          <p:cNvPr id="43" name="TextBox 42">
            <a:extLst>
              <a:ext uri="{FF2B5EF4-FFF2-40B4-BE49-F238E27FC236}">
                <a16:creationId xmlns:a16="http://schemas.microsoft.com/office/drawing/2014/main" id="{23252E0A-D240-D746-8129-07F6A1926744}"/>
              </a:ext>
            </a:extLst>
          </p:cNvPr>
          <p:cNvSpPr txBox="1"/>
          <p:nvPr/>
        </p:nvSpPr>
        <p:spPr>
          <a:xfrm>
            <a:off x="9637661" y="2490063"/>
            <a:ext cx="1539780" cy="64633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Pricing option </a:t>
            </a:r>
            <a:b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contracts</a:t>
            </a:r>
          </a:p>
        </p:txBody>
      </p:sp>
      <p:cxnSp>
        <p:nvCxnSpPr>
          <p:cNvPr id="44" name="Straight Connector 43">
            <a:extLst>
              <a:ext uri="{FF2B5EF4-FFF2-40B4-BE49-F238E27FC236}">
                <a16:creationId xmlns:a16="http://schemas.microsoft.com/office/drawing/2014/main" id="{D7A43E84-29F7-124E-AC78-05EF11AE5BB0}"/>
              </a:ext>
            </a:extLst>
          </p:cNvPr>
          <p:cNvCxnSpPr/>
          <p:nvPr/>
        </p:nvCxnSpPr>
        <p:spPr>
          <a:xfrm>
            <a:off x="10196984" y="3818236"/>
            <a:ext cx="0" cy="1080000"/>
          </a:xfrm>
          <a:prstGeom prst="line">
            <a:avLst/>
          </a:prstGeom>
          <a:ln w="47625"/>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D3914E62-6463-1347-8793-E46B1BC4A579}"/>
              </a:ext>
            </a:extLst>
          </p:cNvPr>
          <p:cNvCxnSpPr/>
          <p:nvPr/>
        </p:nvCxnSpPr>
        <p:spPr>
          <a:xfrm>
            <a:off x="10608876" y="3805878"/>
            <a:ext cx="0" cy="1080000"/>
          </a:xfrm>
          <a:prstGeom prst="line">
            <a:avLst/>
          </a:prstGeom>
          <a:ln w="47625"/>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DDE9B7E9-1F4E-A14C-8C93-E87D9C8321DF}"/>
              </a:ext>
            </a:extLst>
          </p:cNvPr>
          <p:cNvSpPr txBox="1"/>
          <p:nvPr/>
        </p:nvSpPr>
        <p:spPr>
          <a:xfrm>
            <a:off x="10089994" y="2114207"/>
            <a:ext cx="635110"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QML</a:t>
            </a:r>
          </a:p>
        </p:txBody>
      </p:sp>
      <p:sp>
        <p:nvSpPr>
          <p:cNvPr id="48" name="TextBox 47">
            <a:extLst>
              <a:ext uri="{FF2B5EF4-FFF2-40B4-BE49-F238E27FC236}">
                <a16:creationId xmlns:a16="http://schemas.microsoft.com/office/drawing/2014/main" id="{721BD929-6392-804C-BA8F-ABC997416F65}"/>
              </a:ext>
            </a:extLst>
          </p:cNvPr>
          <p:cNvSpPr txBox="1"/>
          <p:nvPr/>
        </p:nvSpPr>
        <p:spPr>
          <a:xfrm>
            <a:off x="10089994" y="5351894"/>
            <a:ext cx="77617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2018 -</a:t>
            </a:r>
          </a:p>
        </p:txBody>
      </p:sp>
      <p:sp>
        <p:nvSpPr>
          <p:cNvPr id="4" name="Rectangle 3">
            <a:extLst>
              <a:ext uri="{FF2B5EF4-FFF2-40B4-BE49-F238E27FC236}">
                <a16:creationId xmlns:a16="http://schemas.microsoft.com/office/drawing/2014/main" id="{20B7B4AE-888C-2144-A40A-3B3EB3285073}"/>
              </a:ext>
            </a:extLst>
          </p:cNvPr>
          <p:cNvSpPr/>
          <p:nvPr/>
        </p:nvSpPr>
        <p:spPr>
          <a:xfrm>
            <a:off x="9224918" y="3818236"/>
            <a:ext cx="74140" cy="1067642"/>
          </a:xfrm>
          <a:prstGeom prst="rect">
            <a:avLst/>
          </a:prstGeom>
          <a:pattFill prst="wdUpDiag">
            <a:fgClr>
              <a:schemeClr val="accent6">
                <a:lumMod val="50000"/>
              </a:schemeClr>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26" name="Picture 2" descr="IBM Global Services - Wikipedia">
            <a:extLst>
              <a:ext uri="{FF2B5EF4-FFF2-40B4-BE49-F238E27FC236}">
                <a16:creationId xmlns:a16="http://schemas.microsoft.com/office/drawing/2014/main" id="{53EAC1A7-1CD1-524A-81B6-619322AB87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59686" y="2813228"/>
            <a:ext cx="576558" cy="230623"/>
          </a:xfrm>
          <a:prstGeom prst="rect">
            <a:avLst/>
          </a:prstGeom>
          <a:noFill/>
          <a:extLst>
            <a:ext uri="{909E8E84-426E-40DD-AFC4-6F175D3DCCD1}">
              <a14:hiddenFill xmlns:a14="http://schemas.microsoft.com/office/drawing/2010/main">
                <a:solidFill>
                  <a:srgbClr val="FFFFFF"/>
                </a:solidFill>
              </a14:hiddenFill>
            </a:ext>
          </a:extLst>
        </p:spPr>
      </p:pic>
      <p:sp>
        <p:nvSpPr>
          <p:cNvPr id="7" name="Slide Number Placeholder 6">
            <a:extLst>
              <a:ext uri="{FF2B5EF4-FFF2-40B4-BE49-F238E27FC236}">
                <a16:creationId xmlns:a16="http://schemas.microsoft.com/office/drawing/2014/main" id="{2BDA37D4-A60A-2243-8111-BD7A3FD1AB99}"/>
              </a:ext>
            </a:extLst>
          </p:cNvPr>
          <p:cNvSpPr>
            <a:spLocks noGrp="1"/>
          </p:cNvSpPr>
          <p:nvPr>
            <p:ph type="sldNum" sz="quarter" idx="12"/>
          </p:nvPr>
        </p:nvSpPr>
        <p:spPr/>
        <p:txBody>
          <a:bodyPr/>
          <a:lstStyle/>
          <a:p>
            <a:fld id="{326614F7-D597-8444-A479-5509D835C549}" type="slidenum">
              <a:rPr lang="en-US" smtClean="0"/>
              <a:t>5</a:t>
            </a:fld>
            <a:endParaRPr lang="en-US"/>
          </a:p>
        </p:txBody>
      </p:sp>
      <p:sp>
        <p:nvSpPr>
          <p:cNvPr id="47" name="TextBox 46">
            <a:extLst>
              <a:ext uri="{FF2B5EF4-FFF2-40B4-BE49-F238E27FC236}">
                <a16:creationId xmlns:a16="http://schemas.microsoft.com/office/drawing/2014/main" id="{E9878DAA-2776-EF46-A68D-AB134FA5B95D}"/>
              </a:ext>
            </a:extLst>
          </p:cNvPr>
          <p:cNvSpPr txBox="1"/>
          <p:nvPr/>
        </p:nvSpPr>
        <p:spPr>
          <a:xfrm>
            <a:off x="5400734" y="3297758"/>
            <a:ext cx="837858" cy="369332"/>
          </a:xfrm>
          <a:prstGeom prst="rect">
            <a:avLst/>
          </a:prstGeom>
          <a:solidFill>
            <a:schemeClr val="bg1"/>
          </a:solid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Calibri" panose="020F0502020204030204"/>
              </a:rPr>
              <a:t>Grover</a:t>
            </a:r>
            <a:endParaRPr kumimoji="0" lang="en-US" sz="1800" i="0" u="none" strike="noStrike" kern="1200" cap="none" spc="0" normalizeH="0" baseline="0" noProof="0" dirty="0">
              <a:ln>
                <a:noFill/>
              </a:ln>
              <a:effectLst/>
              <a:uLnTx/>
              <a:uFillTx/>
              <a:latin typeface="Calibri" panose="020F0502020204030204"/>
            </a:endParaRPr>
          </a:p>
        </p:txBody>
      </p:sp>
      <p:cxnSp>
        <p:nvCxnSpPr>
          <p:cNvPr id="40" name="Straight Connector 39">
            <a:extLst>
              <a:ext uri="{FF2B5EF4-FFF2-40B4-BE49-F238E27FC236}">
                <a16:creationId xmlns:a16="http://schemas.microsoft.com/office/drawing/2014/main" id="{05541102-4E4A-9145-AABB-8D6D0D2E8EE5}"/>
              </a:ext>
            </a:extLst>
          </p:cNvPr>
          <p:cNvCxnSpPr/>
          <p:nvPr/>
        </p:nvCxnSpPr>
        <p:spPr>
          <a:xfrm>
            <a:off x="8018824" y="1297979"/>
            <a:ext cx="0" cy="745434"/>
          </a:xfrm>
          <a:prstGeom prst="line">
            <a:avLst/>
          </a:prstGeom>
        </p:spPr>
        <p:style>
          <a:lnRef idx="3">
            <a:schemeClr val="dk1"/>
          </a:lnRef>
          <a:fillRef idx="0">
            <a:schemeClr val="dk1"/>
          </a:fillRef>
          <a:effectRef idx="2">
            <a:schemeClr val="dk1"/>
          </a:effectRef>
          <a:fontRef idx="minor">
            <a:schemeClr val="tx1"/>
          </a:fontRef>
        </p:style>
      </p:cxnSp>
      <p:sp>
        <p:nvSpPr>
          <p:cNvPr id="49" name="Right Arrow 48">
            <a:extLst>
              <a:ext uri="{FF2B5EF4-FFF2-40B4-BE49-F238E27FC236}">
                <a16:creationId xmlns:a16="http://schemas.microsoft.com/office/drawing/2014/main" id="{A28510EC-0187-4D45-9342-339FF4B8910B}"/>
              </a:ext>
            </a:extLst>
          </p:cNvPr>
          <p:cNvSpPr/>
          <p:nvPr/>
        </p:nvSpPr>
        <p:spPr>
          <a:xfrm>
            <a:off x="8079748" y="1506700"/>
            <a:ext cx="1759875" cy="407505"/>
          </a:xfrm>
          <a:prstGeom prst="rightArrow">
            <a:avLst/>
          </a:prstGeom>
          <a:solidFill>
            <a:schemeClr val="accent4"/>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4B0F860D-1CA8-2D48-877A-66F537309063}"/>
              </a:ext>
            </a:extLst>
          </p:cNvPr>
          <p:cNvSpPr txBox="1"/>
          <p:nvPr/>
        </p:nvSpPr>
        <p:spPr>
          <a:xfrm>
            <a:off x="9827175" y="1416044"/>
            <a:ext cx="2169744" cy="584775"/>
          </a:xfrm>
          <a:prstGeom prst="rect">
            <a:avLst/>
          </a:prstGeom>
          <a:solidFill>
            <a:schemeClr val="accent4">
              <a:lumMod val="20000"/>
              <a:lumOff val="80000"/>
            </a:schemeClr>
          </a:solidFill>
        </p:spPr>
        <p:txBody>
          <a:bodyPr wrap="square" rtlCol="0">
            <a:spAutoFit/>
          </a:bodyPr>
          <a:lstStyle/>
          <a:p>
            <a:pPr algn="ctr"/>
            <a:r>
              <a:rPr lang="en-US" sz="1600" dirty="0"/>
              <a:t>Variational Quantum Algorithms (VQA)</a:t>
            </a:r>
          </a:p>
        </p:txBody>
      </p:sp>
    </p:spTree>
    <p:extLst>
      <p:ext uri="{BB962C8B-B14F-4D97-AF65-F5344CB8AC3E}">
        <p14:creationId xmlns:p14="http://schemas.microsoft.com/office/powerpoint/2010/main" val="3842704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fill="hold" grpId="0" nodeType="withEffect">
                                  <p:stCondLst>
                                    <p:cond delay="0"/>
                                  </p:stCondLst>
                                  <p:childTnLst>
                                    <p:anim calcmode="discrete" valueType="str">
                                      <p:cBhvr>
                                        <p:cTn id="6" dur="1000" fill="hold"/>
                                        <p:tgtEl>
                                          <p:spTgt spid="14"/>
                                        </p:tgtEl>
                                        <p:attrNameLst>
                                          <p:attrName>style.visibility</p:attrName>
                                        </p:attrNameLst>
                                      </p:cBhvr>
                                      <p:tavLst>
                                        <p:tav tm="0">
                                          <p:val>
                                            <p:strVal val="hidden"/>
                                          </p:val>
                                        </p:tav>
                                        <p:tav tm="50000">
                                          <p:val>
                                            <p:strVal val="visible"/>
                                          </p:val>
                                        </p:tav>
                                      </p:tavLst>
                                    </p:anim>
                                  </p:childTnLst>
                                </p:cTn>
                              </p:par>
                              <p:par>
                                <p:cTn id="7" presetID="35" presetClass="emph" presetSubtype="0" fill="hold" grpId="0" nodeType="withEffect">
                                  <p:stCondLst>
                                    <p:cond delay="0"/>
                                  </p:stCondLst>
                                  <p:childTnLst>
                                    <p:anim calcmode="discrete" valueType="str">
                                      <p:cBhvr>
                                        <p:cTn id="8" dur="1000" fill="hold"/>
                                        <p:tgtEl>
                                          <p:spTgt spid="30"/>
                                        </p:tgtEl>
                                        <p:attrNameLst>
                                          <p:attrName>style.visibility</p:attrName>
                                        </p:attrNameLst>
                                      </p:cBhvr>
                                      <p:tavLst>
                                        <p:tav tm="0">
                                          <p:val>
                                            <p:strVal val="hidden"/>
                                          </p:val>
                                        </p:tav>
                                        <p:tav tm="50000">
                                          <p:val>
                                            <p:strVal val="visible"/>
                                          </p:val>
                                        </p:tav>
                                      </p:tavLst>
                                    </p:anim>
                                  </p:childTnLst>
                                </p:cTn>
                              </p:par>
                              <p:par>
                                <p:cTn id="9" presetID="35" presetClass="emph" presetSubtype="0" fill="hold" grpId="0" nodeType="withEffect">
                                  <p:stCondLst>
                                    <p:cond delay="0"/>
                                  </p:stCondLst>
                                  <p:childTnLst>
                                    <p:anim calcmode="discrete" valueType="str">
                                      <p:cBhvr>
                                        <p:cTn id="10" dur="1000" fill="hold"/>
                                        <p:tgtEl>
                                          <p:spTgt spid="47"/>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30" grpId="0"/>
      <p:bldP spid="47"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BEF3CE-6D6F-784C-84A2-E34049077A88}"/>
              </a:ext>
            </a:extLst>
          </p:cNvPr>
          <p:cNvSpPr>
            <a:spLocks noGrp="1"/>
          </p:cNvSpPr>
          <p:nvPr>
            <p:ph type="title"/>
          </p:nvPr>
        </p:nvSpPr>
        <p:spPr>
          <a:xfrm>
            <a:off x="838200" y="74743"/>
            <a:ext cx="10515600" cy="1325563"/>
          </a:xfrm>
        </p:spPr>
        <p:txBody>
          <a:bodyPr/>
          <a:lstStyle/>
          <a:p>
            <a:r>
              <a:rPr lang="en-US" dirty="0"/>
              <a:t>Qubit lifetime </a:t>
            </a:r>
            <a:br>
              <a:rPr lang="en-US" dirty="0"/>
            </a:br>
            <a:r>
              <a:rPr lang="en-US" sz="2800" dirty="0"/>
              <a:t>Superconducting qubits</a:t>
            </a:r>
          </a:p>
        </p:txBody>
      </p:sp>
      <p:pic>
        <p:nvPicPr>
          <p:cNvPr id="4" name="Picture 3" descr="Chart, line chart&#10;&#10;Description automatically generated">
            <a:extLst>
              <a:ext uri="{FF2B5EF4-FFF2-40B4-BE49-F238E27FC236}">
                <a16:creationId xmlns:a16="http://schemas.microsoft.com/office/drawing/2014/main" id="{CE75EC82-659C-4640-A049-62A4A14AA3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6005" y="1198272"/>
            <a:ext cx="7285340" cy="5112040"/>
          </a:xfrm>
          <a:prstGeom prst="rect">
            <a:avLst/>
          </a:prstGeom>
        </p:spPr>
      </p:pic>
      <p:sp>
        <p:nvSpPr>
          <p:cNvPr id="5" name="TextBox 4">
            <a:extLst>
              <a:ext uri="{FF2B5EF4-FFF2-40B4-BE49-F238E27FC236}">
                <a16:creationId xmlns:a16="http://schemas.microsoft.com/office/drawing/2014/main" id="{10EB30FF-FF36-B741-97FE-F0BFDE8CB2AA}"/>
              </a:ext>
            </a:extLst>
          </p:cNvPr>
          <p:cNvSpPr txBox="1"/>
          <p:nvPr/>
        </p:nvSpPr>
        <p:spPr>
          <a:xfrm>
            <a:off x="1236317" y="6246911"/>
            <a:ext cx="3993914" cy="307777"/>
          </a:xfrm>
          <a:prstGeom prst="rect">
            <a:avLst/>
          </a:prstGeom>
          <a:noFill/>
        </p:spPr>
        <p:txBody>
          <a:bodyPr wrap="none" rtlCol="0">
            <a:spAutoFit/>
          </a:bodyPr>
          <a:lstStyle/>
          <a:p>
            <a:r>
              <a:rPr lang="en-IN" sz="1400" dirty="0" err="1"/>
              <a:t>Annu</a:t>
            </a:r>
            <a:r>
              <a:rPr lang="en-IN" sz="1400" dirty="0"/>
              <a:t>. Rev. </a:t>
            </a:r>
            <a:r>
              <a:rPr lang="en-IN" sz="1400" dirty="0" err="1"/>
              <a:t>Condens</a:t>
            </a:r>
            <a:r>
              <a:rPr lang="en-IN" sz="1400" dirty="0"/>
              <a:t>. Matter Phys. 2020. 11:369–95. </a:t>
            </a:r>
          </a:p>
        </p:txBody>
      </p:sp>
      <p:sp>
        <p:nvSpPr>
          <p:cNvPr id="6" name="Striped Right Arrow 5">
            <a:extLst>
              <a:ext uri="{FF2B5EF4-FFF2-40B4-BE49-F238E27FC236}">
                <a16:creationId xmlns:a16="http://schemas.microsoft.com/office/drawing/2014/main" id="{49E7C58E-01F1-2047-9C00-E448878EEE58}"/>
              </a:ext>
            </a:extLst>
          </p:cNvPr>
          <p:cNvSpPr/>
          <p:nvPr/>
        </p:nvSpPr>
        <p:spPr>
          <a:xfrm rot="19766220">
            <a:off x="4030498" y="1631498"/>
            <a:ext cx="1989039" cy="844198"/>
          </a:xfrm>
          <a:prstGeom prst="stripedRight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a:p>
        </p:txBody>
      </p:sp>
      <p:sp>
        <p:nvSpPr>
          <p:cNvPr id="7" name="Slide Number Placeholder 6">
            <a:extLst>
              <a:ext uri="{FF2B5EF4-FFF2-40B4-BE49-F238E27FC236}">
                <a16:creationId xmlns:a16="http://schemas.microsoft.com/office/drawing/2014/main" id="{65F2AC31-79C1-2243-AFC3-8782A4772BFE}"/>
              </a:ext>
            </a:extLst>
          </p:cNvPr>
          <p:cNvSpPr>
            <a:spLocks noGrp="1"/>
          </p:cNvSpPr>
          <p:nvPr>
            <p:ph type="sldNum" sz="quarter" idx="12"/>
          </p:nvPr>
        </p:nvSpPr>
        <p:spPr/>
        <p:txBody>
          <a:bodyPr/>
          <a:lstStyle/>
          <a:p>
            <a:fld id="{9E9A47FF-2A8F-4AA7-9FDB-53B65097DCE9}" type="slidenum">
              <a:rPr lang="en-IN" smtClean="0"/>
              <a:t>6</a:t>
            </a:fld>
            <a:endParaRPr lang="en-IN"/>
          </a:p>
        </p:txBody>
      </p:sp>
      <p:pic>
        <p:nvPicPr>
          <p:cNvPr id="8" name="Picture 7" descr="Chart&#10;&#10;Description automatically generated">
            <a:extLst>
              <a:ext uri="{FF2B5EF4-FFF2-40B4-BE49-F238E27FC236}">
                <a16:creationId xmlns:a16="http://schemas.microsoft.com/office/drawing/2014/main" id="{FC96E91E-C5F7-414A-B9BB-0E3516E24F0B}"/>
              </a:ext>
            </a:extLst>
          </p:cNvPr>
          <p:cNvPicPr>
            <a:picLocks noChangeAspect="1"/>
          </p:cNvPicPr>
          <p:nvPr/>
        </p:nvPicPr>
        <p:blipFill>
          <a:blip r:embed="rId3"/>
          <a:stretch>
            <a:fillRect/>
          </a:stretch>
        </p:blipFill>
        <p:spPr>
          <a:xfrm>
            <a:off x="8418442" y="1812063"/>
            <a:ext cx="3524367" cy="3432227"/>
          </a:xfrm>
          <a:prstGeom prst="rect">
            <a:avLst/>
          </a:prstGeom>
        </p:spPr>
      </p:pic>
    </p:spTree>
    <p:extLst>
      <p:ext uri="{BB962C8B-B14F-4D97-AF65-F5344CB8AC3E}">
        <p14:creationId xmlns:p14="http://schemas.microsoft.com/office/powerpoint/2010/main" val="1020086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linds(horizontal)">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845290-88AF-4F4B-B503-13986F660401}"/>
              </a:ext>
            </a:extLst>
          </p:cNvPr>
          <p:cNvSpPr>
            <a:spLocks noGrp="1"/>
          </p:cNvSpPr>
          <p:nvPr>
            <p:ph type="title"/>
          </p:nvPr>
        </p:nvSpPr>
        <p:spPr>
          <a:xfrm>
            <a:off x="838200" y="-22501"/>
            <a:ext cx="10515600" cy="1325563"/>
          </a:xfrm>
        </p:spPr>
        <p:txBody>
          <a:bodyPr/>
          <a:lstStyle/>
          <a:p>
            <a:r>
              <a:rPr lang="en-US" dirty="0"/>
              <a:t>Why Variational Algorithms?</a:t>
            </a:r>
          </a:p>
        </p:txBody>
      </p:sp>
      <p:sp>
        <p:nvSpPr>
          <p:cNvPr id="3" name="Slide Number Placeholder 2">
            <a:extLst>
              <a:ext uri="{FF2B5EF4-FFF2-40B4-BE49-F238E27FC236}">
                <a16:creationId xmlns:a16="http://schemas.microsoft.com/office/drawing/2014/main" id="{19564F79-A7D9-D641-ACD0-7F6FA9B551D8}"/>
              </a:ext>
            </a:extLst>
          </p:cNvPr>
          <p:cNvSpPr>
            <a:spLocks noGrp="1"/>
          </p:cNvSpPr>
          <p:nvPr>
            <p:ph type="sldNum" sz="quarter" idx="12"/>
          </p:nvPr>
        </p:nvSpPr>
        <p:spPr/>
        <p:txBody>
          <a:bodyPr/>
          <a:lstStyle/>
          <a:p>
            <a:fld id="{326614F7-D597-8444-A479-5509D835C549}" type="slidenum">
              <a:rPr lang="en-US" smtClean="0"/>
              <a:t>7</a:t>
            </a:fld>
            <a:endParaRPr lang="en-US" dirty="0"/>
          </a:p>
        </p:txBody>
      </p:sp>
      <p:sp>
        <p:nvSpPr>
          <p:cNvPr id="9" name="Explosion 2 8">
            <a:extLst>
              <a:ext uri="{FF2B5EF4-FFF2-40B4-BE49-F238E27FC236}">
                <a16:creationId xmlns:a16="http://schemas.microsoft.com/office/drawing/2014/main" id="{A2E86299-3DB4-EF4D-BF7B-05C13C52FA6B}"/>
              </a:ext>
            </a:extLst>
          </p:cNvPr>
          <p:cNvSpPr/>
          <p:nvPr/>
        </p:nvSpPr>
        <p:spPr>
          <a:xfrm>
            <a:off x="9292281" y="-22501"/>
            <a:ext cx="1978694" cy="1557303"/>
          </a:xfrm>
          <a:prstGeom prst="irregularSeal2">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Noise, noise, noise…</a:t>
            </a:r>
          </a:p>
        </p:txBody>
      </p:sp>
      <p:grpSp>
        <p:nvGrpSpPr>
          <p:cNvPr id="23" name="Group 22">
            <a:extLst>
              <a:ext uri="{FF2B5EF4-FFF2-40B4-BE49-F238E27FC236}">
                <a16:creationId xmlns:a16="http://schemas.microsoft.com/office/drawing/2014/main" id="{1BBD72B2-FBBB-3D4B-B4B8-9DE9BF5F68BE}"/>
              </a:ext>
            </a:extLst>
          </p:cNvPr>
          <p:cNvGrpSpPr/>
          <p:nvPr/>
        </p:nvGrpSpPr>
        <p:grpSpPr>
          <a:xfrm>
            <a:off x="499634" y="1202634"/>
            <a:ext cx="5596366" cy="4830417"/>
            <a:chOff x="499634" y="1202634"/>
            <a:chExt cx="5596366" cy="4830417"/>
          </a:xfrm>
        </p:grpSpPr>
        <p:pic>
          <p:nvPicPr>
            <p:cNvPr id="6" name="Picture 5" descr="Graphical user interface&#10;&#10;Description automatically generated">
              <a:extLst>
                <a:ext uri="{FF2B5EF4-FFF2-40B4-BE49-F238E27FC236}">
                  <a16:creationId xmlns:a16="http://schemas.microsoft.com/office/drawing/2014/main" id="{94628022-8BEC-964C-9C77-0754B1DF15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9634" y="1202634"/>
              <a:ext cx="5596366" cy="4830417"/>
            </a:xfrm>
            <a:prstGeom prst="rect">
              <a:avLst/>
            </a:prstGeom>
          </p:spPr>
        </p:pic>
        <p:sp>
          <p:nvSpPr>
            <p:cNvPr id="17" name="Rectangle 16">
              <a:extLst>
                <a:ext uri="{FF2B5EF4-FFF2-40B4-BE49-F238E27FC236}">
                  <a16:creationId xmlns:a16="http://schemas.microsoft.com/office/drawing/2014/main" id="{F20075A1-6211-F044-8F43-E59C04BAE431}"/>
                </a:ext>
              </a:extLst>
            </p:cNvPr>
            <p:cNvSpPr/>
            <p:nvPr/>
          </p:nvSpPr>
          <p:spPr>
            <a:xfrm>
              <a:off x="556609" y="1888524"/>
              <a:ext cx="481359" cy="1002957"/>
            </a:xfrm>
            <a:prstGeom prst="rect">
              <a:avLst/>
            </a:prstGeom>
            <a:noFill/>
            <a:ln w="3810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8" name="Rectangle 17">
              <a:extLst>
                <a:ext uri="{FF2B5EF4-FFF2-40B4-BE49-F238E27FC236}">
                  <a16:creationId xmlns:a16="http://schemas.microsoft.com/office/drawing/2014/main" id="{7683B183-367D-E14F-A888-82608650EECB}"/>
                </a:ext>
              </a:extLst>
            </p:cNvPr>
            <p:cNvSpPr/>
            <p:nvPr/>
          </p:nvSpPr>
          <p:spPr>
            <a:xfrm>
              <a:off x="3682314" y="1722558"/>
              <a:ext cx="1495167" cy="1082426"/>
            </a:xfrm>
            <a:prstGeom prst="rect">
              <a:avLst/>
            </a:prstGeom>
            <a:noFill/>
            <a:ln w="38100"/>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grpSp>
      <p:grpSp>
        <p:nvGrpSpPr>
          <p:cNvPr id="22" name="Group 21">
            <a:extLst>
              <a:ext uri="{FF2B5EF4-FFF2-40B4-BE49-F238E27FC236}">
                <a16:creationId xmlns:a16="http://schemas.microsoft.com/office/drawing/2014/main" id="{4E4F9E46-95D0-AB42-A5FF-9D74F1B774CC}"/>
              </a:ext>
            </a:extLst>
          </p:cNvPr>
          <p:cNvGrpSpPr/>
          <p:nvPr/>
        </p:nvGrpSpPr>
        <p:grpSpPr>
          <a:xfrm>
            <a:off x="6198461" y="1580323"/>
            <a:ext cx="5948228" cy="1945498"/>
            <a:chOff x="6208320" y="1722558"/>
            <a:chExt cx="5948228" cy="1945498"/>
          </a:xfrm>
        </p:grpSpPr>
        <p:pic>
          <p:nvPicPr>
            <p:cNvPr id="11" name="Picture 10" descr="Text&#10;&#10;Description automatically generated">
              <a:extLst>
                <a:ext uri="{FF2B5EF4-FFF2-40B4-BE49-F238E27FC236}">
                  <a16:creationId xmlns:a16="http://schemas.microsoft.com/office/drawing/2014/main" id="{E15BEE96-4F7D-AD4C-88DE-B9BD393738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08320" y="1722558"/>
              <a:ext cx="5948228" cy="1945498"/>
            </a:xfrm>
            <a:prstGeom prst="rect">
              <a:avLst/>
            </a:prstGeom>
          </p:spPr>
        </p:pic>
        <p:sp>
          <p:nvSpPr>
            <p:cNvPr id="15" name="Rectangle 14">
              <a:extLst>
                <a:ext uri="{FF2B5EF4-FFF2-40B4-BE49-F238E27FC236}">
                  <a16:creationId xmlns:a16="http://schemas.microsoft.com/office/drawing/2014/main" id="{5873E9E2-C400-344C-8AE6-CE72DB2481B4}"/>
                </a:ext>
              </a:extLst>
            </p:cNvPr>
            <p:cNvSpPr/>
            <p:nvPr/>
          </p:nvSpPr>
          <p:spPr>
            <a:xfrm>
              <a:off x="6282463" y="2458995"/>
              <a:ext cx="513754" cy="1075037"/>
            </a:xfrm>
            <a:prstGeom prst="rect">
              <a:avLst/>
            </a:prstGeom>
            <a:noFill/>
            <a:ln w="3810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9" name="Rectangle 18">
              <a:extLst>
                <a:ext uri="{FF2B5EF4-FFF2-40B4-BE49-F238E27FC236}">
                  <a16:creationId xmlns:a16="http://schemas.microsoft.com/office/drawing/2014/main" id="{326022E9-888F-1247-AD5A-3EEA3198C39D}"/>
                </a:ext>
              </a:extLst>
            </p:cNvPr>
            <p:cNvSpPr/>
            <p:nvPr/>
          </p:nvSpPr>
          <p:spPr>
            <a:xfrm>
              <a:off x="9580605" y="2397390"/>
              <a:ext cx="1640942" cy="1075038"/>
            </a:xfrm>
            <a:prstGeom prst="rect">
              <a:avLst/>
            </a:prstGeom>
            <a:noFill/>
            <a:ln w="38100"/>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grpSp>
      <p:grpSp>
        <p:nvGrpSpPr>
          <p:cNvPr id="21" name="Group 20">
            <a:extLst>
              <a:ext uri="{FF2B5EF4-FFF2-40B4-BE49-F238E27FC236}">
                <a16:creationId xmlns:a16="http://schemas.microsoft.com/office/drawing/2014/main" id="{460B51AA-027B-324C-ABBA-381033168196}"/>
              </a:ext>
            </a:extLst>
          </p:cNvPr>
          <p:cNvGrpSpPr/>
          <p:nvPr/>
        </p:nvGrpSpPr>
        <p:grpSpPr>
          <a:xfrm>
            <a:off x="6214570" y="3605878"/>
            <a:ext cx="5967945" cy="1925780"/>
            <a:chOff x="6198461" y="3855812"/>
            <a:chExt cx="5967945" cy="1925780"/>
          </a:xfrm>
        </p:grpSpPr>
        <p:pic>
          <p:nvPicPr>
            <p:cNvPr id="13" name="Picture 12" descr="Text&#10;&#10;Description automatically generated">
              <a:extLst>
                <a:ext uri="{FF2B5EF4-FFF2-40B4-BE49-F238E27FC236}">
                  <a16:creationId xmlns:a16="http://schemas.microsoft.com/office/drawing/2014/main" id="{5FDCEBD5-EC21-F942-B4C4-E4E082D1CD6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98461" y="3855812"/>
              <a:ext cx="5967945" cy="1925780"/>
            </a:xfrm>
            <a:prstGeom prst="rect">
              <a:avLst/>
            </a:prstGeom>
          </p:spPr>
        </p:pic>
        <p:sp>
          <p:nvSpPr>
            <p:cNvPr id="16" name="Rectangle 15">
              <a:extLst>
                <a:ext uri="{FF2B5EF4-FFF2-40B4-BE49-F238E27FC236}">
                  <a16:creationId xmlns:a16="http://schemas.microsoft.com/office/drawing/2014/main" id="{C4003D1E-3998-2B4A-81D2-A04B2E39C685}"/>
                </a:ext>
              </a:extLst>
            </p:cNvPr>
            <p:cNvSpPr/>
            <p:nvPr/>
          </p:nvSpPr>
          <p:spPr>
            <a:xfrm>
              <a:off x="6245394" y="4609071"/>
              <a:ext cx="513754" cy="1050836"/>
            </a:xfrm>
            <a:prstGeom prst="rect">
              <a:avLst/>
            </a:prstGeom>
            <a:noFill/>
            <a:ln w="3810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0" name="Rectangle 19">
              <a:extLst>
                <a:ext uri="{FF2B5EF4-FFF2-40B4-BE49-F238E27FC236}">
                  <a16:creationId xmlns:a16="http://schemas.microsoft.com/office/drawing/2014/main" id="{578AB68D-5FDD-7348-BBA2-F42EE5FE1411}"/>
                </a:ext>
              </a:extLst>
            </p:cNvPr>
            <p:cNvSpPr/>
            <p:nvPr/>
          </p:nvSpPr>
          <p:spPr>
            <a:xfrm>
              <a:off x="9535295" y="4489805"/>
              <a:ext cx="1640942" cy="1075038"/>
            </a:xfrm>
            <a:prstGeom prst="rect">
              <a:avLst/>
            </a:prstGeom>
            <a:noFill/>
            <a:ln w="38100"/>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grpSp>
      <p:sp>
        <p:nvSpPr>
          <p:cNvPr id="24" name="TextBox 23">
            <a:extLst>
              <a:ext uri="{FF2B5EF4-FFF2-40B4-BE49-F238E27FC236}">
                <a16:creationId xmlns:a16="http://schemas.microsoft.com/office/drawing/2014/main" id="{C9CEF194-7821-9C4D-ADF6-A2341D8E82F6}"/>
              </a:ext>
            </a:extLst>
          </p:cNvPr>
          <p:cNvSpPr txBox="1"/>
          <p:nvPr/>
        </p:nvSpPr>
        <p:spPr>
          <a:xfrm>
            <a:off x="7859538" y="5621988"/>
            <a:ext cx="4176913" cy="307777"/>
          </a:xfrm>
          <a:prstGeom prst="rect">
            <a:avLst/>
          </a:prstGeom>
          <a:noFill/>
        </p:spPr>
        <p:txBody>
          <a:bodyPr wrap="none" rtlCol="0">
            <a:spAutoFit/>
          </a:bodyPr>
          <a:lstStyle/>
          <a:p>
            <a:r>
              <a:rPr lang="en-IN" sz="1400" dirty="0"/>
              <a:t>https://quantum-</a:t>
            </a:r>
            <a:r>
              <a:rPr lang="en-IN" sz="1400" dirty="0" err="1"/>
              <a:t>computing.ibm.com</a:t>
            </a:r>
            <a:r>
              <a:rPr lang="en-IN" sz="1400" dirty="0"/>
              <a:t>/</a:t>
            </a:r>
            <a:r>
              <a:rPr lang="en-IN" sz="1400" dirty="0" err="1"/>
              <a:t>catalog</a:t>
            </a:r>
            <a:r>
              <a:rPr lang="en-IN" sz="1400" dirty="0"/>
              <a:t>/services</a:t>
            </a:r>
          </a:p>
        </p:txBody>
      </p:sp>
      <p:sp>
        <p:nvSpPr>
          <p:cNvPr id="25" name="TextBox 24">
            <a:extLst>
              <a:ext uri="{FF2B5EF4-FFF2-40B4-BE49-F238E27FC236}">
                <a16:creationId xmlns:a16="http://schemas.microsoft.com/office/drawing/2014/main" id="{65830C9D-A64B-1245-A322-434E52BFEE76}"/>
              </a:ext>
            </a:extLst>
          </p:cNvPr>
          <p:cNvSpPr txBox="1"/>
          <p:nvPr/>
        </p:nvSpPr>
        <p:spPr>
          <a:xfrm>
            <a:off x="7859538" y="5879162"/>
            <a:ext cx="2186368" cy="307777"/>
          </a:xfrm>
          <a:prstGeom prst="rect">
            <a:avLst/>
          </a:prstGeom>
          <a:noFill/>
        </p:spPr>
        <p:txBody>
          <a:bodyPr wrap="none" rtlCol="0">
            <a:spAutoFit/>
          </a:bodyPr>
          <a:lstStyle/>
          <a:p>
            <a:r>
              <a:rPr lang="en-IN" sz="1400" dirty="0"/>
              <a:t>Date accessed: 10/Jul/2021</a:t>
            </a:r>
          </a:p>
        </p:txBody>
      </p:sp>
    </p:spTree>
    <p:extLst>
      <p:ext uri="{BB962C8B-B14F-4D97-AF65-F5344CB8AC3E}">
        <p14:creationId xmlns:p14="http://schemas.microsoft.com/office/powerpoint/2010/main" val="19087514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512EF-A88E-D640-B050-3376E4B70482}"/>
              </a:ext>
            </a:extLst>
          </p:cNvPr>
          <p:cNvSpPr>
            <a:spLocks noGrp="1"/>
          </p:cNvSpPr>
          <p:nvPr>
            <p:ph type="title"/>
          </p:nvPr>
        </p:nvSpPr>
        <p:spPr/>
        <p:txBody>
          <a:bodyPr>
            <a:normAutofit/>
          </a:bodyPr>
          <a:lstStyle/>
          <a:p>
            <a:r>
              <a:rPr lang="en-US" sz="4800" dirty="0"/>
              <a:t>Variational Quantum Algorithms (VQA)</a:t>
            </a:r>
          </a:p>
        </p:txBody>
      </p:sp>
      <p:sp>
        <p:nvSpPr>
          <p:cNvPr id="3" name="Text Placeholder 2">
            <a:extLst>
              <a:ext uri="{FF2B5EF4-FFF2-40B4-BE49-F238E27FC236}">
                <a16:creationId xmlns:a16="http://schemas.microsoft.com/office/drawing/2014/main" id="{0B66478C-5D3A-E144-9817-77FB17973A83}"/>
              </a:ext>
            </a:extLst>
          </p:cNvPr>
          <p:cNvSpPr>
            <a:spLocks noGrp="1"/>
          </p:cNvSpPr>
          <p:nvPr>
            <p:ph type="body" idx="1"/>
          </p:nvPr>
        </p:nvSpPr>
        <p:spPr/>
        <p:txBody>
          <a:bodyPr/>
          <a:lstStyle/>
          <a:p>
            <a:r>
              <a:rPr lang="en-US" dirty="0"/>
              <a:t>Why? What? How?</a:t>
            </a:r>
          </a:p>
        </p:txBody>
      </p:sp>
      <p:sp>
        <p:nvSpPr>
          <p:cNvPr id="4" name="Slide Number Placeholder 3">
            <a:extLst>
              <a:ext uri="{FF2B5EF4-FFF2-40B4-BE49-F238E27FC236}">
                <a16:creationId xmlns:a16="http://schemas.microsoft.com/office/drawing/2014/main" id="{9C820891-9265-A941-8FE9-2F8508FF414B}"/>
              </a:ext>
            </a:extLst>
          </p:cNvPr>
          <p:cNvSpPr>
            <a:spLocks noGrp="1"/>
          </p:cNvSpPr>
          <p:nvPr>
            <p:ph type="sldNum" sz="quarter" idx="12"/>
          </p:nvPr>
        </p:nvSpPr>
        <p:spPr/>
        <p:txBody>
          <a:bodyPr/>
          <a:lstStyle/>
          <a:p>
            <a:fld id="{9E9A47FF-2A8F-4AA7-9FDB-53B65097DCE9}" type="slidenum">
              <a:rPr lang="en-IN" smtClean="0"/>
              <a:t>8</a:t>
            </a:fld>
            <a:endParaRPr lang="en-IN"/>
          </a:p>
        </p:txBody>
      </p:sp>
    </p:spTree>
    <p:extLst>
      <p:ext uri="{BB962C8B-B14F-4D97-AF65-F5344CB8AC3E}">
        <p14:creationId xmlns:p14="http://schemas.microsoft.com/office/powerpoint/2010/main" val="27009754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A6DC2E-FB40-5240-85D7-89F161A72483}"/>
              </a:ext>
            </a:extLst>
          </p:cNvPr>
          <p:cNvSpPr>
            <a:spLocks noGrp="1"/>
          </p:cNvSpPr>
          <p:nvPr>
            <p:ph type="title"/>
          </p:nvPr>
        </p:nvSpPr>
        <p:spPr/>
        <p:txBody>
          <a:bodyPr/>
          <a:lstStyle/>
          <a:p>
            <a:r>
              <a:rPr lang="en-US" dirty="0"/>
              <a:t>Structure</a:t>
            </a:r>
          </a:p>
        </p:txBody>
      </p:sp>
      <p:sp>
        <p:nvSpPr>
          <p:cNvPr id="3" name="Slide Number Placeholder 2">
            <a:extLst>
              <a:ext uri="{FF2B5EF4-FFF2-40B4-BE49-F238E27FC236}">
                <a16:creationId xmlns:a16="http://schemas.microsoft.com/office/drawing/2014/main" id="{1D5F971F-3BB1-244C-A6CD-D16B21BE31F9}"/>
              </a:ext>
            </a:extLst>
          </p:cNvPr>
          <p:cNvSpPr>
            <a:spLocks noGrp="1"/>
          </p:cNvSpPr>
          <p:nvPr>
            <p:ph type="sldNum" sz="quarter" idx="12"/>
          </p:nvPr>
        </p:nvSpPr>
        <p:spPr/>
        <p:txBody>
          <a:bodyPr/>
          <a:lstStyle/>
          <a:p>
            <a:fld id="{9E9A47FF-2A8F-4AA7-9FDB-53B65097DCE9}" type="slidenum">
              <a:rPr lang="en-IN" smtClean="0"/>
              <a:t>9</a:t>
            </a:fld>
            <a:endParaRPr lang="en-IN"/>
          </a:p>
        </p:txBody>
      </p:sp>
      <p:sp>
        <p:nvSpPr>
          <p:cNvPr id="13" name="Down Arrow 12">
            <a:extLst>
              <a:ext uri="{FF2B5EF4-FFF2-40B4-BE49-F238E27FC236}">
                <a16:creationId xmlns:a16="http://schemas.microsoft.com/office/drawing/2014/main" id="{92C18AB2-75DA-724A-AEB7-C59521D71AC6}"/>
              </a:ext>
            </a:extLst>
          </p:cNvPr>
          <p:cNvSpPr/>
          <p:nvPr/>
        </p:nvSpPr>
        <p:spPr>
          <a:xfrm>
            <a:off x="5830710" y="2060222"/>
            <a:ext cx="530578" cy="567213"/>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grpSp>
        <p:nvGrpSpPr>
          <p:cNvPr id="17" name="Group 16">
            <a:extLst>
              <a:ext uri="{FF2B5EF4-FFF2-40B4-BE49-F238E27FC236}">
                <a16:creationId xmlns:a16="http://schemas.microsoft.com/office/drawing/2014/main" id="{F168BA44-AB36-EC43-A016-14E4E3EB5E1F}"/>
              </a:ext>
            </a:extLst>
          </p:cNvPr>
          <p:cNvGrpSpPr/>
          <p:nvPr/>
        </p:nvGrpSpPr>
        <p:grpSpPr>
          <a:xfrm>
            <a:off x="2141268" y="2736227"/>
            <a:ext cx="7909464" cy="2686530"/>
            <a:chOff x="1879599" y="3014360"/>
            <a:chExt cx="7909464" cy="2686530"/>
          </a:xfrm>
        </p:grpSpPr>
        <p:sp>
          <p:nvSpPr>
            <p:cNvPr id="11" name="Rounded Rectangle 10">
              <a:extLst>
                <a:ext uri="{FF2B5EF4-FFF2-40B4-BE49-F238E27FC236}">
                  <a16:creationId xmlns:a16="http://schemas.microsoft.com/office/drawing/2014/main" id="{165513CC-C071-CF43-89CC-4CB3A0BEA3A4}"/>
                </a:ext>
              </a:extLst>
            </p:cNvPr>
            <p:cNvSpPr/>
            <p:nvPr/>
          </p:nvSpPr>
          <p:spPr>
            <a:xfrm>
              <a:off x="1879599" y="3014360"/>
              <a:ext cx="7909464" cy="2686530"/>
            </a:xfrm>
            <a:prstGeom prst="roundRect">
              <a:avLst/>
            </a:prstGeom>
          </p:spPr>
          <p:style>
            <a:lnRef idx="1">
              <a:schemeClr val="accent4"/>
            </a:lnRef>
            <a:fillRef idx="2">
              <a:schemeClr val="accent4"/>
            </a:fillRef>
            <a:effectRef idx="1">
              <a:schemeClr val="accent4"/>
            </a:effectRef>
            <a:fontRef idx="minor">
              <a:schemeClr val="dk1"/>
            </a:fontRef>
          </p:style>
          <p:txBody>
            <a:bodyPr rtlCol="0" anchor="b" anchorCtr="1"/>
            <a:lstStyle/>
            <a:p>
              <a:pPr algn="ctr"/>
              <a:r>
                <a:rPr lang="en-US" dirty="0"/>
                <a:t>Classical-Quantum Hybrid </a:t>
              </a:r>
              <a:r>
                <a:rPr lang="en-US" dirty="0" err="1"/>
                <a:t>Optimisation</a:t>
              </a:r>
              <a:endParaRPr lang="en-US" dirty="0"/>
            </a:p>
          </p:txBody>
        </p:sp>
        <p:sp>
          <p:nvSpPr>
            <p:cNvPr id="4" name="Rounded Rectangle 3">
              <a:extLst>
                <a:ext uri="{FF2B5EF4-FFF2-40B4-BE49-F238E27FC236}">
                  <a16:creationId xmlns:a16="http://schemas.microsoft.com/office/drawing/2014/main" id="{C0ACC8B3-6872-D649-8400-6383B95FBB02}"/>
                </a:ext>
              </a:extLst>
            </p:cNvPr>
            <p:cNvSpPr/>
            <p:nvPr/>
          </p:nvSpPr>
          <p:spPr>
            <a:xfrm>
              <a:off x="2402937" y="3475891"/>
              <a:ext cx="2355574" cy="156044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Quantum </a:t>
              </a:r>
            </a:p>
            <a:p>
              <a:pPr algn="ctr"/>
              <a:r>
                <a:rPr lang="en-US" sz="1200" dirty="0"/>
                <a:t>(Shallow circuit approximating cost function)</a:t>
              </a:r>
            </a:p>
          </p:txBody>
        </p:sp>
        <p:sp>
          <p:nvSpPr>
            <p:cNvPr id="5" name="Rounded Rectangle 4">
              <a:extLst>
                <a:ext uri="{FF2B5EF4-FFF2-40B4-BE49-F238E27FC236}">
                  <a16:creationId xmlns:a16="http://schemas.microsoft.com/office/drawing/2014/main" id="{CD35830C-4299-0941-A706-06C5B9411355}"/>
                </a:ext>
              </a:extLst>
            </p:cNvPr>
            <p:cNvSpPr/>
            <p:nvPr/>
          </p:nvSpPr>
          <p:spPr>
            <a:xfrm>
              <a:off x="6918615" y="3475891"/>
              <a:ext cx="2355574" cy="1560444"/>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Classical optimization</a:t>
              </a:r>
            </a:p>
            <a:p>
              <a:pPr algn="ctr"/>
              <a:r>
                <a:rPr lang="en-US" sz="1200" dirty="0"/>
                <a:t>(</a:t>
              </a:r>
              <a:r>
                <a:rPr lang="en-US" sz="1200" dirty="0" err="1"/>
                <a:t>Optimise</a:t>
              </a:r>
              <a:r>
                <a:rPr lang="en-US" sz="1200" dirty="0"/>
                <a:t> for parameter)</a:t>
              </a:r>
            </a:p>
          </p:txBody>
        </p:sp>
        <p:sp>
          <p:nvSpPr>
            <p:cNvPr id="6" name="Right Arrow 5">
              <a:extLst>
                <a:ext uri="{FF2B5EF4-FFF2-40B4-BE49-F238E27FC236}">
                  <a16:creationId xmlns:a16="http://schemas.microsoft.com/office/drawing/2014/main" id="{8E243F5F-1B5E-2F4B-9977-FD85E51EAC34}"/>
                </a:ext>
              </a:extLst>
            </p:cNvPr>
            <p:cNvSpPr/>
            <p:nvPr/>
          </p:nvSpPr>
          <p:spPr>
            <a:xfrm>
              <a:off x="4987111" y="3744248"/>
              <a:ext cx="1550505" cy="417443"/>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7" name="Right Arrow 6">
              <a:extLst>
                <a:ext uri="{FF2B5EF4-FFF2-40B4-BE49-F238E27FC236}">
                  <a16:creationId xmlns:a16="http://schemas.microsoft.com/office/drawing/2014/main" id="{3CAEB38D-1C0F-BF4E-85A3-2A2E582CABCE}"/>
                </a:ext>
              </a:extLst>
            </p:cNvPr>
            <p:cNvSpPr/>
            <p:nvPr/>
          </p:nvSpPr>
          <p:spPr>
            <a:xfrm rot="10800000">
              <a:off x="4987111" y="4350017"/>
              <a:ext cx="1550505" cy="417443"/>
            </a:xfrm>
            <a:prstGeom prst="rightArrow">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EBDEEF6E-EA38-974F-ACB8-F18157F16506}"/>
                    </a:ext>
                  </a:extLst>
                </p:cNvPr>
                <p:cNvSpPr/>
                <p:nvPr/>
              </p:nvSpPr>
              <p:spPr>
                <a:xfrm>
                  <a:off x="5344920" y="3465419"/>
                  <a:ext cx="767454" cy="369332"/>
                </a:xfrm>
                <a:prstGeom prst="rect">
                  <a:avLst/>
                </a:prstGeom>
              </p:spPr>
              <p:txBody>
                <a:bodyPr wrap="none">
                  <a:spAutoFit/>
                </a:bodyPr>
                <a:lstStyle/>
                <a:p>
                  <a:r>
                    <a:rPr lang="en-US" b="0" dirty="0"/>
                    <a:t>C</a:t>
                  </a:r>
                  <a14:m>
                    <m:oMath xmlns:m="http://schemas.openxmlformats.org/officeDocument/2006/math">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Θ</m:t>
                              </m:r>
                            </m:e>
                            <m:sub>
                              <m:r>
                                <a:rPr lang="en-US" b="0" i="1" smtClean="0">
                                  <a:latin typeface="Cambria Math" panose="02040503050406030204" pitchFamily="18" charset="0"/>
                                </a:rPr>
                                <m:t>𝑘</m:t>
                              </m:r>
                            </m:sub>
                          </m:sSub>
                        </m:e>
                      </m:d>
                    </m:oMath>
                  </a14:m>
                  <a:endParaRPr lang="en-US" b="0" dirty="0"/>
                </a:p>
              </p:txBody>
            </p:sp>
          </mc:Choice>
          <mc:Fallback xmlns="">
            <p:sp>
              <p:nvSpPr>
                <p:cNvPr id="8" name="Rectangle 7">
                  <a:extLst>
                    <a:ext uri="{FF2B5EF4-FFF2-40B4-BE49-F238E27FC236}">
                      <a16:creationId xmlns:a16="http://schemas.microsoft.com/office/drawing/2014/main" id="{EBDEEF6E-EA38-974F-ACB8-F18157F16506}"/>
                    </a:ext>
                  </a:extLst>
                </p:cNvPr>
                <p:cNvSpPr>
                  <a:spLocks noRot="1" noChangeAspect="1" noMove="1" noResize="1" noEditPoints="1" noAdjustHandles="1" noChangeArrowheads="1" noChangeShapeType="1" noTextEdit="1"/>
                </p:cNvSpPr>
                <p:nvPr/>
              </p:nvSpPr>
              <p:spPr>
                <a:xfrm>
                  <a:off x="5344920" y="3465419"/>
                  <a:ext cx="767454" cy="369332"/>
                </a:xfrm>
                <a:prstGeom prst="rect">
                  <a:avLst/>
                </a:prstGeom>
                <a:blipFill>
                  <a:blip r:embed="rId2"/>
                  <a:stretch>
                    <a:fillRect l="-6452" t="-10345" b="-275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E43CBEA7-6664-5A41-9C33-ADE13BC19104}"/>
                    </a:ext>
                  </a:extLst>
                </p:cNvPr>
                <p:cNvSpPr/>
                <p:nvPr/>
              </p:nvSpPr>
              <p:spPr>
                <a:xfrm>
                  <a:off x="5546934" y="4617308"/>
                  <a:ext cx="49718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Θ</m:t>
                            </m:r>
                          </m:e>
                          <m:sub>
                            <m:r>
                              <m:rPr>
                                <m:sty m:val="p"/>
                              </m:rPr>
                              <a:rPr lang="en-US" b="0" i="0" smtClean="0">
                                <a:latin typeface="Cambria Math" panose="02040503050406030204" pitchFamily="18" charset="0"/>
                              </a:rPr>
                              <m:t>k</m:t>
                            </m:r>
                          </m:sub>
                        </m:sSub>
                      </m:oMath>
                    </m:oMathPara>
                  </a14:m>
                  <a:endParaRPr lang="en-US" b="0" dirty="0"/>
                </a:p>
              </p:txBody>
            </p:sp>
          </mc:Choice>
          <mc:Fallback xmlns="">
            <p:sp>
              <p:nvSpPr>
                <p:cNvPr id="9" name="Rectangle 8">
                  <a:extLst>
                    <a:ext uri="{FF2B5EF4-FFF2-40B4-BE49-F238E27FC236}">
                      <a16:creationId xmlns:a16="http://schemas.microsoft.com/office/drawing/2014/main" id="{E43CBEA7-6664-5A41-9C33-ADE13BC19104}"/>
                    </a:ext>
                  </a:extLst>
                </p:cNvPr>
                <p:cNvSpPr>
                  <a:spLocks noRot="1" noChangeAspect="1" noMove="1" noResize="1" noEditPoints="1" noAdjustHandles="1" noChangeArrowheads="1" noChangeShapeType="1" noTextEdit="1"/>
                </p:cNvSpPr>
                <p:nvPr/>
              </p:nvSpPr>
              <p:spPr>
                <a:xfrm>
                  <a:off x="5546934" y="4617308"/>
                  <a:ext cx="497187"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2A2C190C-3357-EA44-85FB-C5873CB504D3}"/>
                    </a:ext>
                  </a:extLst>
                </p:cNvPr>
                <p:cNvSpPr txBox="1"/>
                <p:nvPr/>
              </p:nvSpPr>
              <p:spPr>
                <a:xfrm>
                  <a:off x="7326039" y="4627070"/>
                  <a:ext cx="1509324" cy="2807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sz="1400" b="0" i="1" smtClean="0">
                                <a:solidFill>
                                  <a:schemeClr val="tx1">
                                    <a:lumMod val="85000"/>
                                    <a:lumOff val="15000"/>
                                  </a:schemeClr>
                                </a:solidFill>
                                <a:latin typeface="Cambria Math" panose="02040503050406030204" pitchFamily="18" charset="0"/>
                              </a:rPr>
                            </m:ctrlPr>
                          </m:funcPr>
                          <m:fName>
                            <m:sSub>
                              <m:sSubPr>
                                <m:ctrlPr>
                                  <a:rPr lang="en-US" sz="1400" b="0" i="1" smtClean="0">
                                    <a:solidFill>
                                      <a:schemeClr val="tx1">
                                        <a:lumMod val="85000"/>
                                        <a:lumOff val="15000"/>
                                      </a:schemeClr>
                                    </a:solidFill>
                                    <a:latin typeface="Cambria Math" panose="02040503050406030204" pitchFamily="18" charset="0"/>
                                  </a:rPr>
                                </m:ctrlPr>
                              </m:sSubPr>
                              <m:e>
                                <m:r>
                                  <m:rPr>
                                    <m:sty m:val="p"/>
                                  </m:rPr>
                                  <a:rPr lang="en-US" sz="1400" b="0" i="0" smtClean="0">
                                    <a:solidFill>
                                      <a:schemeClr val="tx1">
                                        <a:lumMod val="85000"/>
                                        <a:lumOff val="15000"/>
                                      </a:schemeClr>
                                    </a:solidFill>
                                    <a:latin typeface="Cambria Math" panose="02040503050406030204" pitchFamily="18" charset="0"/>
                                  </a:rPr>
                                  <m:t>Θ</m:t>
                                </m:r>
                              </m:e>
                              <m:sub>
                                <m:r>
                                  <a:rPr lang="en-US" sz="1400" b="0" i="1" smtClean="0">
                                    <a:solidFill>
                                      <a:schemeClr val="tx1">
                                        <a:lumMod val="85000"/>
                                        <a:lumOff val="15000"/>
                                      </a:schemeClr>
                                    </a:solidFill>
                                    <a:latin typeface="Cambria Math" panose="02040503050406030204" pitchFamily="18" charset="0"/>
                                  </a:rPr>
                                  <m:t>𝑘</m:t>
                                </m:r>
                              </m:sub>
                            </m:sSub>
                            <m:r>
                              <a:rPr lang="en-US" sz="1400" b="0" i="1" smtClean="0">
                                <a:solidFill>
                                  <a:schemeClr val="tx1">
                                    <a:lumMod val="85000"/>
                                    <a:lumOff val="15000"/>
                                  </a:schemeClr>
                                </a:solidFill>
                                <a:latin typeface="Cambria Math" panose="02040503050406030204" pitchFamily="18" charset="0"/>
                              </a:rPr>
                              <m:t>= </m:t>
                            </m:r>
                            <m:r>
                              <m:rPr>
                                <m:sty m:val="p"/>
                              </m:rPr>
                              <a:rPr lang="en-US" sz="1400" b="0" i="0" smtClean="0">
                                <a:solidFill>
                                  <a:schemeClr val="tx1">
                                    <a:lumMod val="85000"/>
                                    <a:lumOff val="15000"/>
                                  </a:schemeClr>
                                </a:solidFill>
                                <a:latin typeface="Cambria Math" panose="02040503050406030204" pitchFamily="18" charset="0"/>
                              </a:rPr>
                              <m:t>arg</m:t>
                            </m:r>
                          </m:fName>
                          <m:e>
                            <m:func>
                              <m:funcPr>
                                <m:ctrlPr>
                                  <a:rPr lang="en-US" sz="1400" b="0" i="1" smtClean="0">
                                    <a:solidFill>
                                      <a:schemeClr val="tx1">
                                        <a:lumMod val="85000"/>
                                        <a:lumOff val="15000"/>
                                      </a:schemeClr>
                                    </a:solidFill>
                                    <a:latin typeface="Cambria Math" panose="02040503050406030204" pitchFamily="18" charset="0"/>
                                  </a:rPr>
                                </m:ctrlPr>
                              </m:funcPr>
                              <m:fName>
                                <m:limLow>
                                  <m:limLowPr>
                                    <m:ctrlPr>
                                      <a:rPr lang="en-US" sz="1400" b="0" i="1" smtClean="0">
                                        <a:solidFill>
                                          <a:schemeClr val="tx1">
                                            <a:lumMod val="85000"/>
                                            <a:lumOff val="15000"/>
                                          </a:schemeClr>
                                        </a:solidFill>
                                        <a:latin typeface="Cambria Math" panose="02040503050406030204" pitchFamily="18" charset="0"/>
                                      </a:rPr>
                                    </m:ctrlPr>
                                  </m:limLowPr>
                                  <m:e>
                                    <m:r>
                                      <m:rPr>
                                        <m:sty m:val="p"/>
                                      </m:rPr>
                                      <a:rPr lang="en-US" sz="1400" b="0" i="0" smtClean="0">
                                        <a:solidFill>
                                          <a:schemeClr val="tx1">
                                            <a:lumMod val="85000"/>
                                            <a:lumOff val="15000"/>
                                          </a:schemeClr>
                                        </a:solidFill>
                                        <a:latin typeface="Cambria Math" panose="02040503050406030204" pitchFamily="18" charset="0"/>
                                      </a:rPr>
                                      <m:t>min</m:t>
                                    </m:r>
                                  </m:e>
                                  <m:lim>
                                    <m:r>
                                      <m:rPr>
                                        <m:sty m:val="p"/>
                                      </m:rPr>
                                      <a:rPr lang="en-US" sz="1400" b="0" i="0" smtClean="0">
                                        <a:solidFill>
                                          <a:schemeClr val="tx1">
                                            <a:lumMod val="85000"/>
                                            <a:lumOff val="15000"/>
                                          </a:schemeClr>
                                        </a:solidFill>
                                        <a:latin typeface="Cambria Math" panose="02040503050406030204" pitchFamily="18" charset="0"/>
                                      </a:rPr>
                                      <m:t>Θ</m:t>
                                    </m:r>
                                  </m:lim>
                                </m:limLow>
                              </m:fName>
                              <m:e>
                                <m:r>
                                  <a:rPr lang="en-US" sz="1400" b="0" i="1" smtClean="0">
                                    <a:solidFill>
                                      <a:schemeClr val="tx1">
                                        <a:lumMod val="85000"/>
                                        <a:lumOff val="15000"/>
                                      </a:schemeClr>
                                    </a:solidFill>
                                    <a:latin typeface="Cambria Math" panose="02040503050406030204" pitchFamily="18" charset="0"/>
                                  </a:rPr>
                                  <m:t>𝐶</m:t>
                                </m:r>
                                <m:r>
                                  <a:rPr lang="en-US" sz="1400" b="0" i="1" smtClean="0">
                                    <a:solidFill>
                                      <a:schemeClr val="tx1">
                                        <a:lumMod val="85000"/>
                                        <a:lumOff val="15000"/>
                                      </a:schemeClr>
                                    </a:solidFill>
                                    <a:latin typeface="Cambria Math" panose="02040503050406030204" pitchFamily="18" charset="0"/>
                                  </a:rPr>
                                  <m:t>(</m:t>
                                </m:r>
                                <m:r>
                                  <m:rPr>
                                    <m:sty m:val="p"/>
                                  </m:rPr>
                                  <a:rPr lang="en-US" sz="1400" b="0" i="0" smtClean="0">
                                    <a:solidFill>
                                      <a:schemeClr val="tx1">
                                        <a:lumMod val="85000"/>
                                        <a:lumOff val="15000"/>
                                      </a:schemeClr>
                                    </a:solidFill>
                                    <a:latin typeface="Cambria Math" panose="02040503050406030204" pitchFamily="18" charset="0"/>
                                  </a:rPr>
                                  <m:t>Θ</m:t>
                                </m:r>
                                <m:r>
                                  <a:rPr lang="en-US" sz="1400" b="0" i="1" smtClean="0">
                                    <a:solidFill>
                                      <a:schemeClr val="tx1">
                                        <a:lumMod val="85000"/>
                                        <a:lumOff val="15000"/>
                                      </a:schemeClr>
                                    </a:solidFill>
                                    <a:latin typeface="Cambria Math" panose="02040503050406030204" pitchFamily="18" charset="0"/>
                                  </a:rPr>
                                  <m:t>)</m:t>
                                </m:r>
                              </m:e>
                            </m:func>
                          </m:e>
                        </m:func>
                      </m:oMath>
                    </m:oMathPara>
                  </a14:m>
                  <a:endParaRPr lang="en-US" sz="1400" dirty="0">
                    <a:solidFill>
                      <a:schemeClr val="tx1">
                        <a:lumMod val="85000"/>
                        <a:lumOff val="15000"/>
                      </a:schemeClr>
                    </a:solidFill>
                  </a:endParaRPr>
                </a:p>
              </p:txBody>
            </p:sp>
          </mc:Choice>
          <mc:Fallback xmlns="">
            <p:sp>
              <p:nvSpPr>
                <p:cNvPr id="14" name="TextBox 13">
                  <a:extLst>
                    <a:ext uri="{FF2B5EF4-FFF2-40B4-BE49-F238E27FC236}">
                      <a16:creationId xmlns:a16="http://schemas.microsoft.com/office/drawing/2014/main" id="{2A2C190C-3357-EA44-85FB-C5873CB504D3}"/>
                    </a:ext>
                  </a:extLst>
                </p:cNvPr>
                <p:cNvSpPr txBox="1">
                  <a:spLocks noRot="1" noChangeAspect="1" noMove="1" noResize="1" noEditPoints="1" noAdjustHandles="1" noChangeArrowheads="1" noChangeShapeType="1" noTextEdit="1"/>
                </p:cNvSpPr>
                <p:nvPr/>
              </p:nvSpPr>
              <p:spPr>
                <a:xfrm>
                  <a:off x="7326039" y="4627070"/>
                  <a:ext cx="1509324" cy="280782"/>
                </a:xfrm>
                <a:prstGeom prst="rect">
                  <a:avLst/>
                </a:prstGeom>
                <a:blipFill>
                  <a:blip r:embed="rId4"/>
                  <a:stretch>
                    <a:fillRect l="-2500" t="-8696" r="-3333" b="-13043"/>
                  </a:stretch>
                </a:blipFill>
              </p:spPr>
              <p:txBody>
                <a:bodyPr/>
                <a:lstStyle/>
                <a:p>
                  <a:r>
                    <a:rPr lang="en-US">
                      <a:noFill/>
                    </a:rPr>
                    <a:t> </a:t>
                  </a:r>
                </a:p>
              </p:txBody>
            </p:sp>
          </mc:Fallback>
        </mc:AlternateContent>
      </p:grpSp>
      <p:sp>
        <p:nvSpPr>
          <p:cNvPr id="15" name="TextBox 14">
            <a:extLst>
              <a:ext uri="{FF2B5EF4-FFF2-40B4-BE49-F238E27FC236}">
                <a16:creationId xmlns:a16="http://schemas.microsoft.com/office/drawing/2014/main" id="{F06A46F1-D992-354C-9AE7-89FCCC2D13A4}"/>
              </a:ext>
            </a:extLst>
          </p:cNvPr>
          <p:cNvSpPr txBox="1"/>
          <p:nvPr/>
        </p:nvSpPr>
        <p:spPr>
          <a:xfrm>
            <a:off x="4425926" y="1460125"/>
            <a:ext cx="3466718" cy="369332"/>
          </a:xfrm>
          <a:prstGeom prst="rect">
            <a:avLst/>
          </a:prstGeom>
          <a:solidFill>
            <a:schemeClr val="accent5">
              <a:lumMod val="40000"/>
              <a:lumOff val="60000"/>
            </a:schemeClr>
          </a:solidFill>
        </p:spPr>
        <p:txBody>
          <a:bodyPr wrap="none" rtlCol="0">
            <a:spAutoFit/>
          </a:bodyPr>
          <a:lstStyle/>
          <a:p>
            <a:r>
              <a:rPr lang="en-US" dirty="0"/>
              <a:t>Training set, Cost function, Ansatz*</a:t>
            </a:r>
          </a:p>
        </p:txBody>
      </p:sp>
      <p:sp>
        <p:nvSpPr>
          <p:cNvPr id="18" name="TextBox 17">
            <a:extLst>
              <a:ext uri="{FF2B5EF4-FFF2-40B4-BE49-F238E27FC236}">
                <a16:creationId xmlns:a16="http://schemas.microsoft.com/office/drawing/2014/main" id="{0C01E751-DDEE-EE46-9114-6E084FF9971B}"/>
              </a:ext>
            </a:extLst>
          </p:cNvPr>
          <p:cNvSpPr txBox="1"/>
          <p:nvPr/>
        </p:nvSpPr>
        <p:spPr>
          <a:xfrm>
            <a:off x="112112" y="5773870"/>
            <a:ext cx="2629438" cy="276999"/>
          </a:xfrm>
          <a:prstGeom prst="rect">
            <a:avLst/>
          </a:prstGeom>
          <a:noFill/>
        </p:spPr>
        <p:txBody>
          <a:bodyPr wrap="none" rtlCol="0">
            <a:spAutoFit/>
          </a:bodyPr>
          <a:lstStyle/>
          <a:p>
            <a:r>
              <a:rPr lang="en-US" sz="1200" dirty="0"/>
              <a:t>Ansatz*: initial estimate of the solution</a:t>
            </a:r>
          </a:p>
        </p:txBody>
      </p:sp>
    </p:spTree>
    <p:extLst>
      <p:ext uri="{BB962C8B-B14F-4D97-AF65-F5344CB8AC3E}">
        <p14:creationId xmlns:p14="http://schemas.microsoft.com/office/powerpoint/2010/main" val="36090565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Gallery</Template>
  <TotalTime>24744</TotalTime>
  <Words>1211</Words>
  <Application>Microsoft Macintosh PowerPoint</Application>
  <PresentationFormat>Widescreen</PresentationFormat>
  <Paragraphs>278</Paragraphs>
  <Slides>29</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29</vt:i4>
      </vt:variant>
    </vt:vector>
  </HeadingPairs>
  <TitlesOfParts>
    <vt:vector size="36" baseType="lpstr">
      <vt:lpstr>Arial</vt:lpstr>
      <vt:lpstr>Calibri</vt:lpstr>
      <vt:lpstr>Calibri Light</vt:lpstr>
      <vt:lpstr>Cambria Math</vt:lpstr>
      <vt:lpstr>IBM Plex Sans</vt:lpstr>
      <vt:lpstr>Open Sans</vt:lpstr>
      <vt:lpstr>Office Theme</vt:lpstr>
      <vt:lpstr>NISQ-era quantum algorithms Variational algorithms and potential applications</vt:lpstr>
      <vt:lpstr>PowerPoint Presentation</vt:lpstr>
      <vt:lpstr>Motivation</vt:lpstr>
      <vt:lpstr>Quantum Computing Generations NISQ (Noisy Intermediate-State Quantum)</vt:lpstr>
      <vt:lpstr>Quantum algorithms: history</vt:lpstr>
      <vt:lpstr>Qubit lifetime  Superconducting qubits</vt:lpstr>
      <vt:lpstr>Why Variational Algorithms?</vt:lpstr>
      <vt:lpstr>Variational Quantum Algorithms (VQA)</vt:lpstr>
      <vt:lpstr>Structure</vt:lpstr>
      <vt:lpstr>Building blocks or components</vt:lpstr>
      <vt:lpstr>Challenges</vt:lpstr>
      <vt:lpstr>Derivatives It’s a zoo out there</vt:lpstr>
      <vt:lpstr>Potential use-cases</vt:lpstr>
      <vt:lpstr>Variational Quantum Eigensolver (VQE)</vt:lpstr>
      <vt:lpstr>Classical-Quantum Hybrid Algorithm</vt:lpstr>
      <vt:lpstr>Solution framework</vt:lpstr>
      <vt:lpstr>Potential energy curve of a molecule</vt:lpstr>
      <vt:lpstr>PowerPoint Presentation</vt:lpstr>
      <vt:lpstr>PowerPoint Presentation</vt:lpstr>
      <vt:lpstr>Variational principle</vt:lpstr>
      <vt:lpstr>Quantum-Classical Hybrid Algorithm</vt:lpstr>
      <vt:lpstr>Trial state preparation</vt:lpstr>
      <vt:lpstr>Measurement</vt:lpstr>
      <vt:lpstr>PowerPoint Presentation</vt:lpstr>
      <vt:lpstr>Quantum Generative Adversarial Networks (qGANs) </vt:lpstr>
      <vt:lpstr>Generative Adversarial Networks (GANs)</vt:lpstr>
      <vt:lpstr>PowerPoint Presentation</vt:lpstr>
      <vt:lpstr>Demo</vt:lpstr>
      <vt:lpstr>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Anupama Ray</dc:creator>
  <cp:lastModifiedBy>Microsoft Office User</cp:lastModifiedBy>
  <cp:revision>495</cp:revision>
  <cp:lastPrinted>2021-07-19T18:37:26Z</cp:lastPrinted>
  <dcterms:created xsi:type="dcterms:W3CDTF">2021-06-18T08:18:05Z</dcterms:created>
  <dcterms:modified xsi:type="dcterms:W3CDTF">2021-09-06T11:56:46Z</dcterms:modified>
</cp:coreProperties>
</file>